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tags/tag7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9" r:id="rId2"/>
    <p:sldMasterId id="2147483675" r:id="rId3"/>
  </p:sldMasterIdLst>
  <p:notesMasterIdLst>
    <p:notesMasterId r:id="rId29"/>
  </p:notesMasterIdLst>
  <p:handoutMasterIdLst>
    <p:handoutMasterId r:id="rId30"/>
  </p:handoutMasterIdLst>
  <p:sldIdLst>
    <p:sldId id="277" r:id="rId4"/>
    <p:sldId id="4847" r:id="rId5"/>
    <p:sldId id="4848" r:id="rId6"/>
    <p:sldId id="4876" r:id="rId7"/>
    <p:sldId id="4877" r:id="rId8"/>
    <p:sldId id="4878" r:id="rId9"/>
    <p:sldId id="4880" r:id="rId10"/>
    <p:sldId id="4879" r:id="rId11"/>
    <p:sldId id="4835" r:id="rId12"/>
    <p:sldId id="4849" r:id="rId13"/>
    <p:sldId id="4850" r:id="rId14"/>
    <p:sldId id="4851" r:id="rId15"/>
    <p:sldId id="4852" r:id="rId16"/>
    <p:sldId id="4853" r:id="rId17"/>
    <p:sldId id="4854" r:id="rId18"/>
    <p:sldId id="4855" r:id="rId19"/>
    <p:sldId id="4856" r:id="rId20"/>
    <p:sldId id="4864" r:id="rId21"/>
    <p:sldId id="4865" r:id="rId22"/>
    <p:sldId id="4866" r:id="rId23"/>
    <p:sldId id="4867" r:id="rId24"/>
    <p:sldId id="4868" r:id="rId25"/>
    <p:sldId id="4869" r:id="rId26"/>
    <p:sldId id="4870" r:id="rId27"/>
    <p:sldId id="4246" r:id="rId28"/>
  </p:sldIdLst>
  <p:sldSz cx="9144000" cy="5143500" type="screen16x9"/>
  <p:notesSz cx="6858000" cy="9144000"/>
  <p:custDataLst>
    <p:tags r:id="rId3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05" userDrawn="1">
          <p15:clr>
            <a:srgbClr val="A4A3A4"/>
          </p15:clr>
        </p15:guide>
        <p15:guide id="2" pos="286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姚静" initials="yj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12FE"/>
    <a:srgbClr val="901F2A"/>
    <a:srgbClr val="F1F3E5"/>
    <a:srgbClr val="E03E36"/>
    <a:srgbClr val="F3DDDC"/>
    <a:srgbClr val="4B5DFE"/>
    <a:srgbClr val="FFFFB5"/>
    <a:srgbClr val="F8F3EC"/>
    <a:srgbClr val="EDEFE2"/>
    <a:srgbClr val="6E0F6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浅色样式 2 - 强调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68D230F3-CF80-4859-8CE7-A43EE81993B5}" styleName="浅色样式 1 - 强调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1EBBBCC-DAD2-459C-BE2E-F6DE35CF9A28}" styleName="深色样式 2 - 强调 3/强调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深色样式 2 - 强调 5/强调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0660B408-B3CF-4A94-85FC-2B1E0A45F4A2}" styleName="深色样式 2 - 强调 1/强调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202B0CA-FC54-4496-8BCA-5EF66A818D29}" styleName="深色样式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7E9639D4-E3E2-4D34-9284-5A2195B3D0D7}" styleName="浅色样式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912C8C85-51F0-491E-9774-3900AFEF0FD7}" styleName="浅色样式 2 - 强调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16DA210-FB5B-4158-B5E0-FEB733F419BA}" styleName="浅色样式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中度样式 3 - 强调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主题样式 1 - 强调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主题样式 1 - 强调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775DCB02-9BB8-47FD-8907-85C794F793BA}" styleName="主题样式 1 - 强调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69C7853C-536D-4A76-A0AE-DD22124D55A5}" styleName="主题样式 1 - 强调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624" autoAdjust="0"/>
    <p:restoredTop sz="76054" autoAdjust="0"/>
  </p:normalViewPr>
  <p:slideViewPr>
    <p:cSldViewPr showGuides="1">
      <p:cViewPr varScale="1">
        <p:scale>
          <a:sx n="128" d="100"/>
          <a:sy n="128" d="100"/>
        </p:scale>
        <p:origin x="1448" y="160"/>
      </p:cViewPr>
      <p:guideLst>
        <p:guide orient="horz" pos="1605"/>
        <p:guide pos="2861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>
      <p:cViewPr varScale="1">
        <p:scale>
          <a:sx n="51" d="100"/>
          <a:sy n="51" d="100"/>
        </p:scale>
        <p:origin x="2692" y="4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commentAuthors" Target="commentAuthor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tags" Target="tags/tag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handoutMaster" Target="handoutMasters/handoutMaster1.xml"/><Relationship Id="rId35" Type="http://schemas.openxmlformats.org/officeDocument/2006/relationships/theme" Target="theme/theme1.xml"/><Relationship Id="rId8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19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1048820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F2BC39-128E-4521-A6D2-911A8F8A326A}" type="datetimeFigureOut">
              <a:rPr lang="zh-CN" altLang="en-US" smtClean="0"/>
              <a:t>2024/12/28</a:t>
            </a:fld>
            <a:endParaRPr lang="zh-CN" altLang="en-US"/>
          </a:p>
        </p:txBody>
      </p:sp>
      <p:sp>
        <p:nvSpPr>
          <p:cNvPr id="1048821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1048822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898C2F-7AE5-4F56-A789-27C04C8D51C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13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1048814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49ACB1-6B0E-4211-A950-E3155135F0F3}" type="datetimeFigureOut">
              <a:rPr lang="zh-CN" altLang="en-US" smtClean="0"/>
              <a:t>2024/12/28</a:t>
            </a:fld>
            <a:endParaRPr lang="zh-CN" altLang="en-US"/>
          </a:p>
        </p:txBody>
      </p:sp>
      <p:sp>
        <p:nvSpPr>
          <p:cNvPr id="1048815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1048816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48817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1048818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3038D8-7CEE-471F-ADF0-B06B4F72782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7000" y="752475"/>
            <a:ext cx="6604000" cy="3716338"/>
          </a:xfrm>
        </p:spPr>
      </p:sp>
      <p:sp>
        <p:nvSpPr>
          <p:cNvPr id="10486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zh-CN" altLang="zh-CN" dirty="0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CCC6A98D-1D84-904C-7154-6BF197D6269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3038D8-7CEE-471F-ADF0-B06B4F72782B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F99838-5308-DB15-461F-A219FBDD98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7" name="幻灯片图像占位符 1">
            <a:extLst>
              <a:ext uri="{FF2B5EF4-FFF2-40B4-BE49-F238E27FC236}">
                <a16:creationId xmlns:a16="http://schemas.microsoft.com/office/drawing/2014/main" id="{C9B4070D-C3B5-431C-8D2C-6EBA84D40C7B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1048618" name="备注占位符 2">
            <a:extLst>
              <a:ext uri="{FF2B5EF4-FFF2-40B4-BE49-F238E27FC236}">
                <a16:creationId xmlns:a16="http://schemas.microsoft.com/office/drawing/2014/main" id="{6A056598-D97A-A5DA-F225-2345BA2B385B}"/>
              </a:ext>
            </a:extLst>
          </p:cNvPr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lstStyle/>
          <a:p>
            <a:pPr algn="l"/>
            <a:endParaRPr lang="zh-CN" altLang="en-US" dirty="0"/>
          </a:p>
        </p:txBody>
      </p:sp>
      <p:sp>
        <p:nvSpPr>
          <p:cNvPr id="1048619" name="灯片编号占位符 3">
            <a:extLst>
              <a:ext uri="{FF2B5EF4-FFF2-40B4-BE49-F238E27FC236}">
                <a16:creationId xmlns:a16="http://schemas.microsoft.com/office/drawing/2014/main" id="{5FE42858-4C7D-CE76-7978-859424CF445B}"/>
              </a:ext>
            </a:extLst>
          </p:cNvPr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fld id="{9A0DB2DC-4C9A-4742-B13C-FB6460FD3503}" type="slidenum">
              <a:rPr lang="zh-CN" altLang="zh-CN" dirty="0">
                <a:solidFill>
                  <a:srgbClr val="000000"/>
                </a:solidFill>
              </a:rPr>
              <a:t>10</a:t>
            </a:fld>
            <a:endParaRPr lang="zh-CN" altLang="zh-CN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69012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8A831D-95BD-B84B-75FD-9F15D440F3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C40B814B-D569-6B47-E6B0-64892481D81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4F622B15-6F3D-18E2-112D-A4B6E0BAE4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323CAB5-E1F7-00F7-AF6B-829920EB7EB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3038D8-7CEE-471F-ADF0-B06B4F72782B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07698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716617-56C7-5232-EC76-4897ADF674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0150D369-EB68-6106-9862-753A20BC72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5FB960A7-0610-28E0-B204-842B5D6ACA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6BF5722-72D1-6BCC-DE61-8AEB21ED112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3038D8-7CEE-471F-ADF0-B06B4F72782B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09758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E67714-8B78-1D42-1578-1C903A5191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B1884C8C-33F4-B42E-71F7-F9B00D8FDA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365941A6-A3C0-B157-B88F-709821D383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8D8127D-D681-D9EC-AFB2-1D3F2777D8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3038D8-7CEE-471F-ADF0-B06B4F72782B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29146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9330A5-6FA9-C3D5-BFAF-FA3898B1A9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4F2516A6-AF7F-3DC1-65A3-CC790E9C48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DCC4A0C9-6B6B-FB5C-4B05-9EE252C3AA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9987805-5050-6A5C-BE51-27DF862840D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3038D8-7CEE-471F-ADF0-B06B4F72782B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50802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F92CF6-D5D6-C2EE-9CCF-60759D9978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C8A067B-76DF-00F8-5799-5FD4F907B6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C912F40E-B3F8-14C7-086F-54A155A963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05367C0-2E7B-C049-545F-6C6BDDF2BE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3038D8-7CEE-471F-ADF0-B06B4F72782B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57310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1148E1-8C13-CFB3-CF50-10F60CA1C6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1F8BD1D-DE09-B780-77F9-59804AEE3C8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E764B1E-CEAA-EBC2-F06A-DBB8E7825D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67EB4D5-F18F-4F0F-A922-B118096780B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3038D8-7CEE-471F-ADF0-B06B4F72782B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97381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4D7B84-C908-5E55-2A1A-5739120CA1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3DE3B198-DA56-178A-A172-E5673254F7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AD65774-1DAF-DC6D-F1B0-95D046C1EE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B3D3BB0-145D-DB51-7B19-7B913CD6AD8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3038D8-7CEE-471F-ADF0-B06B4F72782B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23557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18F9F2-843D-1BA0-CE51-CD38873B16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06F1F626-DD31-F4D9-974D-411486F52EF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82F418AC-8C30-78FD-34E5-0FDFF97D9D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98EF7FE-7D68-DB97-FA15-9EF5CFF482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3038D8-7CEE-471F-ADF0-B06B4F72782B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235097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32459C-64CC-91A3-8C4A-3676D8F3A0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ADAAE486-A5E9-06E7-10F5-82036D8EBC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62CE7D0A-9F23-A59A-4B1A-8666EC2406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7EF5E01-F882-5A36-5694-29A0C7F451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3038D8-7CEE-471F-ADF0-B06B4F72782B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08889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5465C5-D700-439A-42FB-AD8B8451C2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4AE654BA-EE7C-2E92-F98F-F5E79EAE1D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CC5D3AD1-5220-A276-095F-03F9590AD4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28849F5-D847-3909-E743-94257C40AA5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3038D8-7CEE-471F-ADF0-B06B4F72782B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046376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A660B9-2417-83E6-1B19-130A077DD6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0FD98D39-F4F0-0924-2BA2-D9089F5EC24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FBE79C5E-1C47-7F18-C1A7-04FF9922BE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7671DB7-09D7-17F9-8243-AC839ED432B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3038D8-7CEE-471F-ADF0-B06B4F72782B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647651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6C4B1D-58F1-8DA3-1AA3-41FB7930A8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7B90C6D2-ACC3-1252-17C5-49AF8C3C86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3B2EBAA0-EE2F-4410-7F97-81E8B661A5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E292D76-D230-D5B9-0C69-63985E9AF3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3038D8-7CEE-471F-ADF0-B06B4F72782B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012454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EF8B8D-0038-1121-9CDB-E2692DA25E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506B469D-94D8-8A0D-6A26-02E641F9245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E0F37CA3-1807-A3D8-AC2D-281A76403F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A8D86F2-2C81-E935-DF81-5090991BAD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3038D8-7CEE-471F-ADF0-B06B4F72782B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232486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202313-F68D-A8F2-9CD0-4F20C35E17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4B7C9DE9-0714-7991-D8BF-6BAE5F75067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7B8C2DBD-738E-384E-814D-D376CE2E5D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F7D7155-C660-4295-CE06-0DD38FAB1BD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3038D8-7CEE-471F-ADF0-B06B4F72782B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223488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B69B09-6321-E965-55F2-C254612353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B99EED9B-62D9-AD60-4725-5AE966B811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85BB2A38-8826-2341-9D48-EFC0BC77C9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A3E1B0A-27C4-D1B3-5DDF-4AD14288BEA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3038D8-7CEE-471F-ADF0-B06B4F72782B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10030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48ADD5-79D9-8FF9-2C5C-E6815E513E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095B9F01-3F30-8A22-1588-888E59AB6D3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857D6ED-455E-A9C7-B211-8F8BBB0D29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89C0F93-A049-FB73-5064-9DE670EE93B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3038D8-7CEE-471F-ADF0-B06B4F72782B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27029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B0FFC8-4E70-D54A-E5C3-2433A53528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76D87D31-F075-6775-C188-1C608FED31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95BCF975-27F7-8FA7-E1DD-D73AFCD0FE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011C39B-AD45-B6AA-67F9-5068EBD92A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3038D8-7CEE-471F-ADF0-B06B4F72782B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97315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5A0739-CE76-3F5F-E1D8-DB18A88DCF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762211EF-A1FE-F76A-B977-47B4953377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769AD303-7E14-60EF-2D23-9992DF6F4B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9C4BD06-5A7D-9570-A971-F5216FC5EF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3038D8-7CEE-471F-ADF0-B06B4F72782B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95959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1C1E81-F76B-8D3C-7C7D-621390C786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24FF05F9-AE43-2A04-CCEF-589FCD1D7F9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FB5851AB-B8E1-4B9E-4675-EF842C6FCD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578BED9-4823-533E-1C85-549A32F719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3038D8-7CEE-471F-ADF0-B06B4F72782B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13958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908AE2-596E-BC83-4685-4C66A7D26E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7A416F68-6E15-851F-2BAC-F0472085E8E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9073CF68-A8E3-89A5-85F0-6E5B4B1150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315D6A4-B0FC-6B4F-6162-8D40D02C40F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3038D8-7CEE-471F-ADF0-B06B4F72782B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45230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0472D8-10D4-3993-4062-4C2E451C19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F8F3156D-E220-89E8-D7F3-5FEDA20A2F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2328B4F9-DB55-BD16-4377-375DA56306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51E4A33-1E63-05C4-ADB1-A504DB269E3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3038D8-7CEE-471F-ADF0-B06B4F72782B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80012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A0D2D8-18DB-9709-131D-C6A5B39775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CF81D0F2-13FA-C6CB-401F-E25BF9BCD3E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ABF7A016-867F-D45D-3D36-25E88D1D57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b="1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FF03F32-51C0-131D-5CD5-8FED4CA385E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3038D8-7CEE-471F-ADF0-B06B4F72782B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51090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tags" Target="../tags/tag4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6.xml"/><Relationship Id="rId4" Type="http://schemas.openxmlformats.org/officeDocument/2006/relationships/tags" Target="../tags/tag5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1" name="标题 1"/>
          <p:cNvSpPr>
            <a:spLocks noGrp="1"/>
          </p:cNvSpPr>
          <p:nvPr>
            <p:ph type="ctrTitle"/>
          </p:nvPr>
        </p:nvSpPr>
        <p:spPr>
          <a:xfrm>
            <a:off x="685804" y="1597819"/>
            <a:ext cx="7772400" cy="110251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1048632" name="副标题 2"/>
          <p:cNvSpPr>
            <a:spLocks noGrp="1"/>
          </p:cNvSpPr>
          <p:nvPr>
            <p:ph type="subTitle" idx="1"/>
          </p:nvPr>
        </p:nvSpPr>
        <p:spPr>
          <a:xfrm>
            <a:off x="1371604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104863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F4343-A248-3F41-9289-FFE32E012514}" type="datetime1">
              <a:rPr lang="zh-CN" altLang="en-US" smtClean="0"/>
              <a:t>2024/12/28</a:t>
            </a:fld>
            <a:endParaRPr lang="zh-CN" altLang="en-US"/>
          </a:p>
        </p:txBody>
      </p:sp>
      <p:sp>
        <p:nvSpPr>
          <p:cNvPr id="104863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63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09FCBBE2-63E4-4E90-8897-D61F1A357E4C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25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1048726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4872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88277-B473-374C-954A-02C4B32F29D8}" type="datetime1">
              <a:rPr lang="zh-CN" altLang="en-US" smtClean="0"/>
              <a:t>2024/12/28</a:t>
            </a:fld>
            <a:endParaRPr lang="zh-CN" altLang="en-US"/>
          </a:p>
        </p:txBody>
      </p:sp>
      <p:sp>
        <p:nvSpPr>
          <p:cNvPr id="104872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72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CBBE2-63E4-4E90-8897-D61F1A357E4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09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1048710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4" y="205979"/>
            <a:ext cx="6019800" cy="4388644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48711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78AC5-B16D-944C-9F5F-D243D68CDA70}" type="datetime1">
              <a:rPr lang="zh-CN" altLang="en-US" smtClean="0"/>
              <a:t>2024/12/28</a:t>
            </a:fld>
            <a:endParaRPr lang="zh-CN" altLang="en-US"/>
          </a:p>
        </p:txBody>
      </p:sp>
      <p:sp>
        <p:nvSpPr>
          <p:cNvPr id="1048712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713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CBBE2-63E4-4E90-8897-D61F1A357E4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5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1048759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48760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DF699-BB76-3E47-AC83-88C12940815F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2024/12/28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48761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48762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CBBE2-63E4-4E90-8897-D61F1A357E4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48763" name="任意多边形: 形状 9"/>
          <p:cNvSpPr/>
          <p:nvPr userDrawn="1"/>
        </p:nvSpPr>
        <p:spPr>
          <a:xfrm>
            <a:off x="-1561715" y="5080642"/>
            <a:ext cx="9144000" cy="62865"/>
          </a:xfrm>
          <a:custGeom>
            <a:avLst/>
            <a:gdLst>
              <a:gd name="connsiteX0" fmla="*/ 0 w 12192000"/>
              <a:gd name="connsiteY0" fmla="*/ 0 h 133007"/>
              <a:gd name="connsiteX1" fmla="*/ 12058465 w 12192000"/>
              <a:gd name="connsiteY1" fmla="*/ 0 h 133007"/>
              <a:gd name="connsiteX2" fmla="*/ 12087604 w 12192000"/>
              <a:gd name="connsiteY2" fmla="*/ 67096 h 133007"/>
              <a:gd name="connsiteX3" fmla="*/ 12183872 w 12192000"/>
              <a:gd name="connsiteY3" fmla="*/ 129001 h 133007"/>
              <a:gd name="connsiteX4" fmla="*/ 12192000 w 12192000"/>
              <a:gd name="connsiteY4" fmla="*/ 127729 h 133007"/>
              <a:gd name="connsiteX5" fmla="*/ 12192000 w 12192000"/>
              <a:gd name="connsiteY5" fmla="*/ 133007 h 133007"/>
              <a:gd name="connsiteX6" fmla="*/ 0 w 12192000"/>
              <a:gd name="connsiteY6" fmla="*/ 133007 h 133007"/>
              <a:gd name="connsiteX0-1" fmla="*/ 0 w 12192000"/>
              <a:gd name="connsiteY0-2" fmla="*/ 0 h 133007"/>
              <a:gd name="connsiteX1-3" fmla="*/ 12058465 w 12192000"/>
              <a:gd name="connsiteY1-4" fmla="*/ 0 h 133007"/>
              <a:gd name="connsiteX2-5" fmla="*/ 12087604 w 12192000"/>
              <a:gd name="connsiteY2-6" fmla="*/ 67096 h 133007"/>
              <a:gd name="connsiteX3-7" fmla="*/ 12183872 w 12192000"/>
              <a:gd name="connsiteY3-8" fmla="*/ 129001 h 133007"/>
              <a:gd name="connsiteX4-9" fmla="*/ 12192000 w 12192000"/>
              <a:gd name="connsiteY4-10" fmla="*/ 127729 h 133007"/>
              <a:gd name="connsiteX5-11" fmla="*/ 11775440 w 12192000"/>
              <a:gd name="connsiteY5-12" fmla="*/ 126005 h 133007"/>
              <a:gd name="connsiteX6-13" fmla="*/ 0 w 12192000"/>
              <a:gd name="connsiteY6-14" fmla="*/ 133007 h 133007"/>
              <a:gd name="connsiteX7" fmla="*/ 0 w 12192000"/>
              <a:gd name="connsiteY7" fmla="*/ 0 h 1330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" y="connsiteY7"/>
              </a:cxn>
            </a:cxnLst>
            <a:rect l="l" t="t" r="r" b="b"/>
            <a:pathLst>
              <a:path w="12192000" h="133007">
                <a:moveTo>
                  <a:pt x="0" y="0"/>
                </a:moveTo>
                <a:lnTo>
                  <a:pt x="12058465" y="0"/>
                </a:lnTo>
                <a:lnTo>
                  <a:pt x="12087604" y="67096"/>
                </a:lnTo>
                <a:cubicBezTo>
                  <a:pt x="12112241" y="105344"/>
                  <a:pt x="12146277" y="129001"/>
                  <a:pt x="12183872" y="129001"/>
                </a:cubicBezTo>
                <a:lnTo>
                  <a:pt x="12192000" y="127729"/>
                </a:lnTo>
                <a:lnTo>
                  <a:pt x="11775440" y="126005"/>
                </a:lnTo>
                <a:lnTo>
                  <a:pt x="0" y="133007"/>
                </a:lnTo>
                <a:lnTo>
                  <a:pt x="0" y="0"/>
                </a:lnTo>
                <a:close/>
              </a:path>
            </a:pathLst>
          </a:custGeom>
          <a:solidFill>
            <a:srgbClr val="6306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26" tIns="45712" rIns="91426" bIns="45712" rtlCol="0" anchor="ctr">
            <a:noAutofit/>
          </a:bodyPr>
          <a:lstStyle/>
          <a:p>
            <a:pPr algn="ctr" defTabSz="914400"/>
            <a:endParaRPr lang="zh-CN" altLang="en-US" sz="1700" dirty="0">
              <a:solidFill>
                <a:prstClr val="white"/>
              </a:solidFill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64" name="标题 1"/>
          <p:cNvSpPr>
            <a:spLocks noGrp="1"/>
          </p:cNvSpPr>
          <p:nvPr>
            <p:ph type="ctrTitle"/>
          </p:nvPr>
        </p:nvSpPr>
        <p:spPr>
          <a:xfrm>
            <a:off x="685804" y="1597820"/>
            <a:ext cx="7772400" cy="110251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1048765" name="副标题 2"/>
          <p:cNvSpPr>
            <a:spLocks noGrp="1"/>
          </p:cNvSpPr>
          <p:nvPr>
            <p:ph type="subTitle" idx="1"/>
          </p:nvPr>
        </p:nvSpPr>
        <p:spPr>
          <a:xfrm>
            <a:off x="1371604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1048766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52607-AAB3-E948-A401-B2BDF73740C1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2024/12/28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48767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48768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CBBE2-63E4-4E90-8897-D61F1A357E4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48769" name="任意多边形: 形状 9"/>
          <p:cNvSpPr/>
          <p:nvPr userDrawn="1"/>
        </p:nvSpPr>
        <p:spPr>
          <a:xfrm>
            <a:off x="-1561715" y="5080642"/>
            <a:ext cx="9144000" cy="62865"/>
          </a:xfrm>
          <a:custGeom>
            <a:avLst/>
            <a:gdLst>
              <a:gd name="connsiteX0" fmla="*/ 0 w 12192000"/>
              <a:gd name="connsiteY0" fmla="*/ 0 h 133007"/>
              <a:gd name="connsiteX1" fmla="*/ 12058465 w 12192000"/>
              <a:gd name="connsiteY1" fmla="*/ 0 h 133007"/>
              <a:gd name="connsiteX2" fmla="*/ 12087604 w 12192000"/>
              <a:gd name="connsiteY2" fmla="*/ 67096 h 133007"/>
              <a:gd name="connsiteX3" fmla="*/ 12183872 w 12192000"/>
              <a:gd name="connsiteY3" fmla="*/ 129001 h 133007"/>
              <a:gd name="connsiteX4" fmla="*/ 12192000 w 12192000"/>
              <a:gd name="connsiteY4" fmla="*/ 127729 h 133007"/>
              <a:gd name="connsiteX5" fmla="*/ 12192000 w 12192000"/>
              <a:gd name="connsiteY5" fmla="*/ 133007 h 133007"/>
              <a:gd name="connsiteX6" fmla="*/ 0 w 12192000"/>
              <a:gd name="connsiteY6" fmla="*/ 133007 h 133007"/>
              <a:gd name="connsiteX0-1" fmla="*/ 0 w 12192000"/>
              <a:gd name="connsiteY0-2" fmla="*/ 0 h 133007"/>
              <a:gd name="connsiteX1-3" fmla="*/ 12058465 w 12192000"/>
              <a:gd name="connsiteY1-4" fmla="*/ 0 h 133007"/>
              <a:gd name="connsiteX2-5" fmla="*/ 12087604 w 12192000"/>
              <a:gd name="connsiteY2-6" fmla="*/ 67096 h 133007"/>
              <a:gd name="connsiteX3-7" fmla="*/ 12183872 w 12192000"/>
              <a:gd name="connsiteY3-8" fmla="*/ 129001 h 133007"/>
              <a:gd name="connsiteX4-9" fmla="*/ 12192000 w 12192000"/>
              <a:gd name="connsiteY4-10" fmla="*/ 127729 h 133007"/>
              <a:gd name="connsiteX5-11" fmla="*/ 11775440 w 12192000"/>
              <a:gd name="connsiteY5-12" fmla="*/ 126005 h 133007"/>
              <a:gd name="connsiteX6-13" fmla="*/ 0 w 12192000"/>
              <a:gd name="connsiteY6-14" fmla="*/ 133007 h 133007"/>
              <a:gd name="connsiteX7" fmla="*/ 0 w 12192000"/>
              <a:gd name="connsiteY7" fmla="*/ 0 h 1330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" y="connsiteY7"/>
              </a:cxn>
            </a:cxnLst>
            <a:rect l="l" t="t" r="r" b="b"/>
            <a:pathLst>
              <a:path w="12192000" h="133007">
                <a:moveTo>
                  <a:pt x="0" y="0"/>
                </a:moveTo>
                <a:lnTo>
                  <a:pt x="12058465" y="0"/>
                </a:lnTo>
                <a:lnTo>
                  <a:pt x="12087604" y="67096"/>
                </a:lnTo>
                <a:cubicBezTo>
                  <a:pt x="12112241" y="105344"/>
                  <a:pt x="12146277" y="129001"/>
                  <a:pt x="12183872" y="129001"/>
                </a:cubicBezTo>
                <a:lnTo>
                  <a:pt x="12192000" y="127729"/>
                </a:lnTo>
                <a:lnTo>
                  <a:pt x="11775440" y="126005"/>
                </a:lnTo>
                <a:lnTo>
                  <a:pt x="0" y="133007"/>
                </a:lnTo>
                <a:lnTo>
                  <a:pt x="0" y="0"/>
                </a:lnTo>
                <a:close/>
              </a:path>
            </a:pathLst>
          </a:custGeom>
          <a:solidFill>
            <a:srgbClr val="6306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26" tIns="45712" rIns="91426" bIns="45712" rtlCol="0" anchor="ctr">
            <a:noAutofit/>
          </a:bodyPr>
          <a:lstStyle/>
          <a:p>
            <a:pPr algn="ctr" defTabSz="914400"/>
            <a:endParaRPr lang="zh-CN" altLang="en-US" sz="1700" dirty="0">
              <a:solidFill>
                <a:prstClr val="white"/>
              </a:solidFill>
            </a:endParaRPr>
          </a:p>
        </p:txBody>
      </p:sp>
      <p:pic>
        <p:nvPicPr>
          <p:cNvPr id="2097182" name="图片 8" descr="图片包含 剪贴画  已生成极高可信度的说明"/>
          <p:cNvPicPr>
            <a:picLocks noChangeAspect="1"/>
          </p:cNvPicPr>
          <p:nvPr userDrawn="1"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612380" y="4679162"/>
            <a:ext cx="1238492" cy="393855"/>
          </a:xfrm>
          <a:prstGeom prst="rect">
            <a:avLst/>
          </a:prstGeom>
        </p:spPr>
      </p:pic>
      <p:cxnSp>
        <p:nvCxnSpPr>
          <p:cNvPr id="3145735" name="直接连接符 10"/>
          <p:cNvCxnSpPr/>
          <p:nvPr/>
        </p:nvCxnSpPr>
        <p:spPr>
          <a:xfrm>
            <a:off x="1270033" y="-835836"/>
            <a:ext cx="7190906" cy="0"/>
          </a:xfrm>
          <a:prstGeom prst="line">
            <a:avLst/>
          </a:prstGeom>
          <a:ln w="28575">
            <a:solidFill>
              <a:srgbClr val="800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70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eiti SC Medium" pitchFamily="2" charset="-128"/>
                <a:ea typeface="Heiti SC Medium" pitchFamily="2" charset="-128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48771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Heiti SC Medium" pitchFamily="2" charset="-128"/>
                <a:ea typeface="Heiti SC Medium" pitchFamily="2" charset="-128"/>
              </a:defRPr>
            </a:lvl1pPr>
            <a:lvl2pPr>
              <a:defRPr>
                <a:latin typeface="Heiti SC Medium" pitchFamily="2" charset="-128"/>
                <a:ea typeface="Heiti SC Medium" pitchFamily="2" charset="-128"/>
              </a:defRPr>
            </a:lvl2pPr>
            <a:lvl3pPr>
              <a:defRPr>
                <a:latin typeface="Heiti SC Medium" pitchFamily="2" charset="-128"/>
                <a:ea typeface="Heiti SC Medium" pitchFamily="2" charset="-128"/>
              </a:defRPr>
            </a:lvl3pPr>
            <a:lvl4pPr>
              <a:defRPr>
                <a:latin typeface="Heiti SC Medium" pitchFamily="2" charset="-128"/>
                <a:ea typeface="Heiti SC Medium" pitchFamily="2" charset="-128"/>
              </a:defRPr>
            </a:lvl4pPr>
            <a:lvl5pPr>
              <a:defRPr>
                <a:latin typeface="Heiti SC Medium" pitchFamily="2" charset="-128"/>
                <a:ea typeface="Heiti SC Medium" pitchFamily="2" charset="-128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4877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4FFA9-A498-2146-AFE0-B0FFC1E39118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2024/12/28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4877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4877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CBBE2-63E4-4E90-8897-D61F1A357E4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48775" name="任意多边形: 形状 9"/>
          <p:cNvSpPr/>
          <p:nvPr userDrawn="1"/>
        </p:nvSpPr>
        <p:spPr>
          <a:xfrm>
            <a:off x="-1561715" y="5080642"/>
            <a:ext cx="9144000" cy="62865"/>
          </a:xfrm>
          <a:custGeom>
            <a:avLst/>
            <a:gdLst>
              <a:gd name="connsiteX0" fmla="*/ 0 w 12192000"/>
              <a:gd name="connsiteY0" fmla="*/ 0 h 133007"/>
              <a:gd name="connsiteX1" fmla="*/ 12058465 w 12192000"/>
              <a:gd name="connsiteY1" fmla="*/ 0 h 133007"/>
              <a:gd name="connsiteX2" fmla="*/ 12087604 w 12192000"/>
              <a:gd name="connsiteY2" fmla="*/ 67096 h 133007"/>
              <a:gd name="connsiteX3" fmla="*/ 12183872 w 12192000"/>
              <a:gd name="connsiteY3" fmla="*/ 129001 h 133007"/>
              <a:gd name="connsiteX4" fmla="*/ 12192000 w 12192000"/>
              <a:gd name="connsiteY4" fmla="*/ 127729 h 133007"/>
              <a:gd name="connsiteX5" fmla="*/ 12192000 w 12192000"/>
              <a:gd name="connsiteY5" fmla="*/ 133007 h 133007"/>
              <a:gd name="connsiteX6" fmla="*/ 0 w 12192000"/>
              <a:gd name="connsiteY6" fmla="*/ 133007 h 133007"/>
              <a:gd name="connsiteX0-1" fmla="*/ 0 w 12192000"/>
              <a:gd name="connsiteY0-2" fmla="*/ 0 h 133007"/>
              <a:gd name="connsiteX1-3" fmla="*/ 12058465 w 12192000"/>
              <a:gd name="connsiteY1-4" fmla="*/ 0 h 133007"/>
              <a:gd name="connsiteX2-5" fmla="*/ 12087604 w 12192000"/>
              <a:gd name="connsiteY2-6" fmla="*/ 67096 h 133007"/>
              <a:gd name="connsiteX3-7" fmla="*/ 12183872 w 12192000"/>
              <a:gd name="connsiteY3-8" fmla="*/ 129001 h 133007"/>
              <a:gd name="connsiteX4-9" fmla="*/ 12192000 w 12192000"/>
              <a:gd name="connsiteY4-10" fmla="*/ 127729 h 133007"/>
              <a:gd name="connsiteX5-11" fmla="*/ 11775440 w 12192000"/>
              <a:gd name="connsiteY5-12" fmla="*/ 126005 h 133007"/>
              <a:gd name="connsiteX6-13" fmla="*/ 0 w 12192000"/>
              <a:gd name="connsiteY6-14" fmla="*/ 133007 h 133007"/>
              <a:gd name="connsiteX7" fmla="*/ 0 w 12192000"/>
              <a:gd name="connsiteY7" fmla="*/ 0 h 1330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" y="connsiteY7"/>
              </a:cxn>
            </a:cxnLst>
            <a:rect l="l" t="t" r="r" b="b"/>
            <a:pathLst>
              <a:path w="12192000" h="133007">
                <a:moveTo>
                  <a:pt x="0" y="0"/>
                </a:moveTo>
                <a:lnTo>
                  <a:pt x="12058465" y="0"/>
                </a:lnTo>
                <a:lnTo>
                  <a:pt x="12087604" y="67096"/>
                </a:lnTo>
                <a:cubicBezTo>
                  <a:pt x="12112241" y="105344"/>
                  <a:pt x="12146277" y="129001"/>
                  <a:pt x="12183872" y="129001"/>
                </a:cubicBezTo>
                <a:lnTo>
                  <a:pt x="12192000" y="127729"/>
                </a:lnTo>
                <a:lnTo>
                  <a:pt x="11775440" y="126005"/>
                </a:lnTo>
                <a:lnTo>
                  <a:pt x="0" y="133007"/>
                </a:lnTo>
                <a:lnTo>
                  <a:pt x="0" y="0"/>
                </a:lnTo>
                <a:close/>
              </a:path>
            </a:pathLst>
          </a:custGeom>
          <a:solidFill>
            <a:srgbClr val="6306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26" tIns="45712" rIns="91426" bIns="45712" rtlCol="0" anchor="ctr">
            <a:noAutofit/>
          </a:bodyPr>
          <a:lstStyle/>
          <a:p>
            <a:pPr algn="ctr" defTabSz="914400"/>
            <a:endParaRPr lang="zh-CN" altLang="en-US" sz="1700" dirty="0">
              <a:solidFill>
                <a:prstClr val="white"/>
              </a:solidFill>
            </a:endParaRPr>
          </a:p>
        </p:txBody>
      </p:sp>
      <p:pic>
        <p:nvPicPr>
          <p:cNvPr id="2097184" name="图片 9" descr="图片包含 剪贴画  已生成极高可信度的说明"/>
          <p:cNvPicPr>
            <a:picLocks noChangeAspect="1"/>
          </p:cNvPicPr>
          <p:nvPr userDrawn="1"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612380" y="4679162"/>
            <a:ext cx="1238492" cy="39385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9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E9BA3-F341-004C-B933-355516A2214E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2024/12/28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48610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48611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09FCBBE2-63E4-4E90-8897-D61F1A357E4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53" name="组合 30"/>
          <p:cNvGrpSpPr>
            <a:grpSpLocks noGrp="1"/>
          </p:cNvGrpSpPr>
          <p:nvPr userDrawn="1"/>
        </p:nvGrpSpPr>
        <p:grpSpPr>
          <a:xfrm>
            <a:off x="323528" y="308459"/>
            <a:ext cx="8496944" cy="463083"/>
            <a:chOff x="5282161" y="1404744"/>
            <a:chExt cx="3543196" cy="233762"/>
          </a:xfrm>
        </p:grpSpPr>
        <p:cxnSp>
          <p:nvCxnSpPr>
            <p:cNvPr id="3145730" name="直接连接符 8"/>
            <p:cNvCxnSpPr/>
            <p:nvPr/>
          </p:nvCxnSpPr>
          <p:spPr>
            <a:xfrm>
              <a:off x="5282161" y="1638506"/>
              <a:ext cx="3536170" cy="0"/>
            </a:xfrm>
            <a:prstGeom prst="line">
              <a:avLst/>
            </a:prstGeom>
            <a:ln w="28575">
              <a:solidFill>
                <a:srgbClr val="8000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8613" name="TextBox 8"/>
            <p:cNvSpPr txBox="1"/>
            <p:nvPr/>
          </p:nvSpPr>
          <p:spPr>
            <a:xfrm>
              <a:off x="5522378" y="1404744"/>
              <a:ext cx="3302979" cy="2330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endParaRPr lang="zh-CN" altLang="en-US" sz="2400" b="1" dirty="0">
                <a:solidFill>
                  <a:srgbClr val="800080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末尾幻灯片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10384E05-B65B-474A-84E3-803B59BA5F7B}" type="datetime1">
              <a:rPr lang="zh-CN" altLang="en-US" smtClean="0"/>
              <a:t>2024/12/28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899100" y="1863000"/>
            <a:ext cx="7349400" cy="7641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algn="ctr" defTabSz="685800" rtl="0" eaLnBrk="1" fontAlgn="auto" latinLnBrk="0" hangingPunct="1">
              <a:lnSpc>
                <a:spcPct val="100000"/>
              </a:lnSpc>
              <a:buNone/>
              <a:defRPr kumimoji="0" lang="zh-CN" altLang="en-US" sz="4500" b="1" i="0" u="none" strike="noStrike" kern="1200" cap="none" spc="225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5"/>
            </p:custDataLst>
          </p:nvPr>
        </p:nvSpPr>
        <p:spPr>
          <a:xfrm>
            <a:off x="899100" y="2670300"/>
            <a:ext cx="7349400" cy="3537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1800" spc="15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3121791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92" name="图片 17" descr="sy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437085"/>
            <a:ext cx="9144000" cy="189071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48800" name="矩形 6"/>
          <p:cNvSpPr/>
          <p:nvPr/>
        </p:nvSpPr>
        <p:spPr>
          <a:xfrm>
            <a:off x="294085" y="222647"/>
            <a:ext cx="2520554" cy="9715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35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2097193" name="Picture 2" descr="D:\My Pictures\nju\南京大学视觉形象规范化标准(jpeg格式文件)\03校标，中、英文校名组合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01254" y="395288"/>
            <a:ext cx="2106215" cy="62746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48801" name="矩形 7"/>
          <p:cNvSpPr>
            <a:spLocks noChangeArrowheads="1"/>
          </p:cNvSpPr>
          <p:nvPr/>
        </p:nvSpPr>
        <p:spPr bwMode="auto">
          <a:xfrm>
            <a:off x="5661422" y="357188"/>
            <a:ext cx="3482579" cy="507831"/>
          </a:xfrm>
          <a:prstGeom prst="rect">
            <a:avLst/>
          </a:prstGeom>
          <a:solidFill>
            <a:srgbClr val="630D5F"/>
          </a:solidFill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新魏" panose="02010800040101010101" pitchFamily="2" charset="-122"/>
                <a:ea typeface="华文新魏" panose="02010800040101010101" pitchFamily="2" charset="-122"/>
                <a:cs typeface="+mn-cs"/>
              </a:rPr>
              <a:t>诚朴雄伟   励学敦行</a:t>
            </a:r>
          </a:p>
        </p:txBody>
      </p:sp>
      <p:sp>
        <p:nvSpPr>
          <p:cNvPr id="1048802" name="标题 1"/>
          <p:cNvSpPr>
            <a:spLocks noGrp="1"/>
          </p:cNvSpPr>
          <p:nvPr>
            <p:ph type="ctrTitle"/>
          </p:nvPr>
        </p:nvSpPr>
        <p:spPr>
          <a:xfrm>
            <a:off x="251520" y="1799332"/>
            <a:ext cx="5112568" cy="1107996"/>
          </a:xfrm>
        </p:spPr>
        <p:txBody>
          <a:bodyPr/>
          <a:lstStyle>
            <a:lvl1pPr algn="ctr">
              <a:defRPr sz="3300" b="1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1048803" name="副标题 2"/>
          <p:cNvSpPr>
            <a:spLocks noGrp="1"/>
          </p:cNvSpPr>
          <p:nvPr>
            <p:ph type="subTitle" idx="1"/>
          </p:nvPr>
        </p:nvSpPr>
        <p:spPr>
          <a:xfrm>
            <a:off x="287526" y="3813889"/>
            <a:ext cx="8568952" cy="461665"/>
          </a:xfrm>
        </p:spPr>
        <p:txBody>
          <a:bodyPr/>
          <a:lstStyle>
            <a:lvl1pPr marL="0" indent="0" algn="ctr">
              <a:buNone/>
              <a:defRPr sz="2400" b="1">
                <a:solidFill>
                  <a:srgbClr val="7030A0"/>
                </a:solidFill>
                <a:effectLst/>
                <a:latin typeface="方正小标宋简体" panose="02000000000000000000" pitchFamily="2" charset="-122"/>
                <a:ea typeface="方正小标宋简体" panose="02000000000000000000" pitchFamily="2" charset="-122"/>
                <a:cs typeface="Arial" panose="020B0604020202020204" pitchFamily="34" charset="0"/>
              </a:defRPr>
            </a:lvl1pPr>
            <a:lvl2pPr marL="2571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5143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7715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2858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5430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8002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noProof="1"/>
              <a:t>单击此处编辑母版副标题样式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91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457200" y="1847850"/>
            <a:ext cx="2228850" cy="22193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48790" name="矩形 6"/>
          <p:cNvSpPr/>
          <p:nvPr/>
        </p:nvSpPr>
        <p:spPr>
          <a:xfrm>
            <a:off x="2556272" y="859631"/>
            <a:ext cx="6119813" cy="5954"/>
          </a:xfrm>
          <a:prstGeom prst="rect">
            <a:avLst/>
          </a:prstGeom>
          <a:solidFill>
            <a:srgbClr val="630D5F"/>
          </a:solidFill>
          <a:ln w="38100">
            <a:solidFill>
              <a:srgbClr val="630D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135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48791" name="标题 1"/>
          <p:cNvSpPr>
            <a:spLocks noGrp="1"/>
          </p:cNvSpPr>
          <p:nvPr>
            <p:ph type="title"/>
          </p:nvPr>
        </p:nvSpPr>
        <p:spPr>
          <a:xfrm>
            <a:off x="0" y="403771"/>
            <a:ext cx="8686800" cy="461665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1048792" name="内容占位符 4"/>
          <p:cNvSpPr>
            <a:spLocks noGrp="1"/>
          </p:cNvSpPr>
          <p:nvPr>
            <p:ph sz="quarter" idx="10"/>
          </p:nvPr>
        </p:nvSpPr>
        <p:spPr>
          <a:xfrm>
            <a:off x="3437874" y="1793454"/>
            <a:ext cx="5248926" cy="415498"/>
          </a:xfrm>
        </p:spPr>
        <p:txBody>
          <a:bodyPr/>
          <a:lstStyle>
            <a:lvl1pPr marL="540385" indent="-540385">
              <a:buFont typeface="+mj-ea"/>
              <a:buAutoNum type="ea1JpnChsDbPeriod"/>
              <a:defRPr>
                <a:solidFill>
                  <a:schemeClr val="accent6">
                    <a:lumMod val="75000"/>
                  </a:schemeClr>
                </a:solidFill>
              </a:defRPr>
            </a:lvl1pPr>
            <a:lvl2pPr marL="771525" indent="-428625">
              <a:buFont typeface="+mj-ea"/>
              <a:buAutoNum type="ea1JpnChsDbPeriod"/>
              <a:defRPr>
                <a:solidFill>
                  <a:schemeClr val="tx1"/>
                </a:solidFill>
              </a:defRPr>
            </a:lvl2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1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1048715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48716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32DFCC-A7E6-4E4E-8FB8-96E63E6D004B}" type="datetime1">
              <a:rPr lang="zh-CN" altLang="en-US" smtClean="0"/>
              <a:t>2024/12/28</a:t>
            </a:fld>
            <a:endParaRPr lang="zh-CN" altLang="en-US"/>
          </a:p>
        </p:txBody>
      </p:sp>
      <p:sp>
        <p:nvSpPr>
          <p:cNvPr id="1048717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718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CBBE2-63E4-4E90-8897-D61F1A357E4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04" name="矩形 5"/>
          <p:cNvSpPr/>
          <p:nvPr/>
        </p:nvSpPr>
        <p:spPr>
          <a:xfrm>
            <a:off x="2556272" y="859631"/>
            <a:ext cx="6119813" cy="5954"/>
          </a:xfrm>
          <a:prstGeom prst="rect">
            <a:avLst/>
          </a:prstGeom>
          <a:solidFill>
            <a:srgbClr val="630D5F"/>
          </a:solidFill>
          <a:ln>
            <a:solidFill>
              <a:srgbClr val="630D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1350" b="0" i="0" u="none" strike="noStrike" kern="1200" cap="none" spc="0" normalizeH="0" baseline="0" noProof="1">
              <a:ln>
                <a:noFill/>
              </a:ln>
              <a:solidFill>
                <a:srgbClr val="630D5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48805" name="标题 1"/>
          <p:cNvSpPr>
            <a:spLocks noGrp="1"/>
          </p:cNvSpPr>
          <p:nvPr>
            <p:ph type="title"/>
          </p:nvPr>
        </p:nvSpPr>
        <p:spPr>
          <a:xfrm>
            <a:off x="0" y="403771"/>
            <a:ext cx="8676456" cy="461665"/>
          </a:xfrm>
        </p:spPr>
        <p:txBody>
          <a:bodyPr/>
          <a:lstStyle>
            <a:lvl1pPr algn="r">
              <a:defRPr sz="2400">
                <a:ln>
                  <a:noFill/>
                </a:ln>
                <a:solidFill>
                  <a:srgbClr val="630D5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1048806" name="内容占位符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1191095"/>
          </a:xfrm>
        </p:spPr>
        <p:txBody>
          <a:bodyPr/>
          <a:lstStyle>
            <a:lvl1pPr marL="257175" indent="-257175">
              <a:buFont typeface="Wingdings" panose="05000000000000000000" pitchFamily="2" charset="2"/>
              <a:buChar char="Ø"/>
              <a:defRPr sz="2100">
                <a:solidFill>
                  <a:srgbClr val="6600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258445" indent="-258445">
              <a:buFont typeface="Arial" panose="020B0604020202020204" pitchFamily="34" charset="0"/>
              <a:buChar char="•"/>
              <a:defRPr sz="21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marL="814705" indent="-342900">
              <a:buFont typeface="Wingdings" panose="05000000000000000000" pitchFamily="2" charset="2"/>
              <a:buChar char="ü"/>
              <a:defRPr lang="zh-CN" altLang="en-US" sz="2100" b="0" kern="1200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>
              <a:defRPr>
                <a:solidFill>
                  <a:srgbClr val="630D5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>
              <a:defRPr>
                <a:solidFill>
                  <a:srgbClr val="630D5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  <a:endParaRPr lang="en-US" altLang="zh-CN" noProof="1"/>
          </a:p>
          <a:p>
            <a:pPr lvl="2"/>
            <a:r>
              <a:rPr lang="zh-CN" altLang="en-US" noProof="1"/>
              <a:t>第三级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07" name="矩形 5"/>
          <p:cNvSpPr/>
          <p:nvPr/>
        </p:nvSpPr>
        <p:spPr>
          <a:xfrm>
            <a:off x="2556272" y="859631"/>
            <a:ext cx="6119813" cy="5954"/>
          </a:xfrm>
          <a:prstGeom prst="rect">
            <a:avLst/>
          </a:prstGeom>
          <a:solidFill>
            <a:srgbClr val="630D5F"/>
          </a:solidFill>
          <a:ln>
            <a:solidFill>
              <a:srgbClr val="630D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1350" b="0" i="0" u="none" strike="noStrike" kern="1200" cap="none" spc="0" normalizeH="0" baseline="0" noProof="1">
              <a:ln>
                <a:noFill/>
              </a:ln>
              <a:solidFill>
                <a:srgbClr val="630D5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48808" name="标题 1"/>
          <p:cNvSpPr>
            <a:spLocks noGrp="1"/>
          </p:cNvSpPr>
          <p:nvPr>
            <p:ph type="title"/>
          </p:nvPr>
        </p:nvSpPr>
        <p:spPr>
          <a:xfrm>
            <a:off x="2555874" y="403771"/>
            <a:ext cx="6120582" cy="461665"/>
          </a:xfrm>
        </p:spPr>
        <p:txBody>
          <a:bodyPr/>
          <a:lstStyle>
            <a:lvl1pPr algn="r">
              <a:defRPr sz="2400">
                <a:ln>
                  <a:noFill/>
                </a:ln>
                <a:solidFill>
                  <a:srgbClr val="630D5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1048809" name="内容占位符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1191095"/>
          </a:xfrm>
        </p:spPr>
        <p:txBody>
          <a:bodyPr/>
          <a:lstStyle>
            <a:lvl1pPr marL="257175" indent="-257175">
              <a:buFont typeface="Wingdings" panose="05000000000000000000" pitchFamily="2" charset="2"/>
              <a:buChar char="Ø"/>
              <a:defRPr sz="2100">
                <a:solidFill>
                  <a:srgbClr val="6600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539750" indent="-258445">
              <a:buFont typeface="Arial" panose="020B0604020202020204" pitchFamily="34" charset="0"/>
              <a:buChar char="•"/>
              <a:defRPr sz="21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marL="814705" indent="-342900">
              <a:buFont typeface="Wingdings" panose="05000000000000000000" pitchFamily="2" charset="2"/>
              <a:buChar char="ü"/>
              <a:defRPr lang="zh-CN" altLang="en-US" sz="2100" b="0" kern="1200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>
              <a:defRPr>
                <a:solidFill>
                  <a:srgbClr val="630D5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>
              <a:defRPr>
                <a:solidFill>
                  <a:srgbClr val="630D5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  <a:endParaRPr lang="en-US" altLang="zh-CN" noProof="1"/>
          </a:p>
          <a:p>
            <a:pPr lvl="2"/>
            <a:r>
              <a:rPr lang="zh-CN" altLang="en-US" noProof="1"/>
              <a:t>第三级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10" name="矩形 5"/>
          <p:cNvSpPr/>
          <p:nvPr/>
        </p:nvSpPr>
        <p:spPr>
          <a:xfrm>
            <a:off x="2556272" y="859631"/>
            <a:ext cx="6119813" cy="5954"/>
          </a:xfrm>
          <a:prstGeom prst="rect">
            <a:avLst/>
          </a:prstGeom>
          <a:solidFill>
            <a:srgbClr val="630D5F"/>
          </a:solidFill>
          <a:ln>
            <a:solidFill>
              <a:srgbClr val="630D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1350" b="0" i="0" u="none" strike="noStrike" kern="1200" cap="none" spc="0" normalizeH="0" baseline="0" noProof="1">
              <a:ln>
                <a:noFill/>
              </a:ln>
              <a:solidFill>
                <a:srgbClr val="630D5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48811" name="标题 1"/>
          <p:cNvSpPr>
            <a:spLocks noGrp="1"/>
          </p:cNvSpPr>
          <p:nvPr>
            <p:ph type="title"/>
          </p:nvPr>
        </p:nvSpPr>
        <p:spPr>
          <a:xfrm>
            <a:off x="2555874" y="403772"/>
            <a:ext cx="6120582" cy="461665"/>
          </a:xfrm>
        </p:spPr>
        <p:txBody>
          <a:bodyPr/>
          <a:lstStyle>
            <a:lvl1pPr algn="r">
              <a:defRPr sz="2400">
                <a:ln>
                  <a:noFill/>
                </a:ln>
                <a:solidFill>
                  <a:srgbClr val="630D5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1048812" name="内容占位符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803297"/>
          </a:xfrm>
        </p:spPr>
        <p:txBody>
          <a:bodyPr/>
          <a:lstStyle>
            <a:lvl1pPr>
              <a:defRPr sz="21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601345" indent="-258445">
              <a:buFont typeface="Wingdings" panose="05000000000000000000" pitchFamily="2" charset="2"/>
              <a:buChar char="Ø"/>
              <a:defRPr sz="2100">
                <a:solidFill>
                  <a:srgbClr val="630D5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>
              <a:defRPr>
                <a:solidFill>
                  <a:srgbClr val="630D5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>
              <a:defRPr>
                <a:solidFill>
                  <a:srgbClr val="630D5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>
              <a:defRPr>
                <a:solidFill>
                  <a:srgbClr val="630D5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78" name="矩形 5"/>
          <p:cNvSpPr/>
          <p:nvPr/>
        </p:nvSpPr>
        <p:spPr>
          <a:xfrm>
            <a:off x="2556272" y="859631"/>
            <a:ext cx="6119813" cy="5954"/>
          </a:xfrm>
          <a:prstGeom prst="rect">
            <a:avLst/>
          </a:prstGeom>
          <a:solidFill>
            <a:srgbClr val="630D5F"/>
          </a:solidFill>
          <a:ln>
            <a:solidFill>
              <a:srgbClr val="630D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1350" b="0" i="0" u="none" strike="noStrike" kern="1200" cap="none" spc="0" normalizeH="0" baseline="0" noProof="1">
              <a:ln>
                <a:noFill/>
              </a:ln>
              <a:solidFill>
                <a:srgbClr val="630D5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48779" name="标题 1"/>
          <p:cNvSpPr>
            <a:spLocks noGrp="1"/>
          </p:cNvSpPr>
          <p:nvPr>
            <p:ph type="title"/>
          </p:nvPr>
        </p:nvSpPr>
        <p:spPr>
          <a:xfrm>
            <a:off x="2555776" y="403771"/>
            <a:ext cx="6131024" cy="461665"/>
          </a:xfrm>
        </p:spPr>
        <p:txBody>
          <a:bodyPr/>
          <a:lstStyle>
            <a:lvl1pPr>
              <a:defRPr sz="24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1048780" name="内容占位符 3"/>
          <p:cNvSpPr>
            <a:spLocks noGrp="1"/>
          </p:cNvSpPr>
          <p:nvPr>
            <p:ph sz="quarter" idx="10"/>
          </p:nvPr>
        </p:nvSpPr>
        <p:spPr>
          <a:xfrm>
            <a:off x="457200" y="1200151"/>
            <a:ext cx="4006788" cy="1191095"/>
          </a:xfrm>
        </p:spPr>
        <p:txBody>
          <a:bodyPr/>
          <a:lstStyle>
            <a:lvl1pPr>
              <a:defRPr sz="2100">
                <a:solidFill>
                  <a:srgbClr val="630D5F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270510" indent="-260985"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539750" indent="-269240"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二级</a:t>
            </a:r>
          </a:p>
          <a:p>
            <a:pPr lvl="2"/>
            <a:r>
              <a:rPr lang="zh-CN" altLang="en-US" noProof="1"/>
              <a:t>三级</a:t>
            </a:r>
          </a:p>
        </p:txBody>
      </p:sp>
      <p:sp>
        <p:nvSpPr>
          <p:cNvPr id="1048781" name="内容占位符 5"/>
          <p:cNvSpPr>
            <a:spLocks noGrp="1"/>
          </p:cNvSpPr>
          <p:nvPr>
            <p:ph sz="quarter" idx="11"/>
          </p:nvPr>
        </p:nvSpPr>
        <p:spPr>
          <a:xfrm>
            <a:off x="4572000" y="1200151"/>
            <a:ext cx="4114800" cy="1191095"/>
          </a:xfrm>
        </p:spPr>
        <p:txBody>
          <a:bodyPr/>
          <a:lstStyle>
            <a:lvl1pPr>
              <a:defRPr sz="2100">
                <a:solidFill>
                  <a:srgbClr val="630D5F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270510" indent="-260985"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539750" indent="-269240"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二级</a:t>
            </a:r>
          </a:p>
          <a:p>
            <a:pPr lvl="2"/>
            <a:r>
              <a:rPr lang="zh-CN" altLang="en-US" noProof="1"/>
              <a:t>三级</a:t>
            </a: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82" name="标题 1"/>
          <p:cNvSpPr>
            <a:spLocks noGrp="1"/>
          </p:cNvSpPr>
          <p:nvPr>
            <p:ph type="title"/>
          </p:nvPr>
        </p:nvSpPr>
        <p:spPr>
          <a:xfrm>
            <a:off x="2541984" y="4210006"/>
            <a:ext cx="5486400" cy="415498"/>
          </a:xfrm>
        </p:spPr>
        <p:txBody>
          <a:bodyPr anchor="b"/>
          <a:lstStyle>
            <a:lvl1pPr algn="ctr">
              <a:defRPr sz="2100" b="1">
                <a:solidFill>
                  <a:srgbClr val="630D5F"/>
                </a:solidFill>
              </a:defRPr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1048783" name="图片占位符 2"/>
          <p:cNvSpPr>
            <a:spLocks noGrp="1"/>
          </p:cNvSpPr>
          <p:nvPr>
            <p:ph type="pic" idx="1"/>
          </p:nvPr>
        </p:nvSpPr>
        <p:spPr>
          <a:xfrm>
            <a:off x="2541984" y="1059582"/>
            <a:ext cx="5486400" cy="3086100"/>
          </a:xfrm>
        </p:spPr>
        <p:txBody>
          <a:bodyPr vert="horz" wrap="square" lIns="91440" tIns="45720" rIns="91440" bIns="45720" numCol="1" rtlCol="0" anchor="t" anchorCtr="0" compatLnSpc="1"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  <a:latin typeface="隶书" panose="02010509060101010101" pitchFamily="49" charset="-122"/>
                <a:ea typeface="隶书" panose="02010509060101010101" pitchFamily="49" charset="-122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97" name="矩形 5"/>
          <p:cNvSpPr/>
          <p:nvPr/>
        </p:nvSpPr>
        <p:spPr>
          <a:xfrm>
            <a:off x="521494" y="1524000"/>
            <a:ext cx="8101013" cy="1188244"/>
          </a:xfrm>
          <a:prstGeom prst="rect">
            <a:avLst/>
          </a:prstGeom>
          <a:solidFill>
            <a:srgbClr val="630D5F"/>
          </a:solidFill>
          <a:ln>
            <a:solidFill>
              <a:srgbClr val="630D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35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48798" name="标题 1"/>
          <p:cNvSpPr>
            <a:spLocks noGrp="1"/>
          </p:cNvSpPr>
          <p:nvPr>
            <p:ph type="title"/>
          </p:nvPr>
        </p:nvSpPr>
        <p:spPr>
          <a:xfrm>
            <a:off x="522001" y="1795421"/>
            <a:ext cx="8099999" cy="646331"/>
          </a:xfrm>
        </p:spPr>
        <p:txBody>
          <a:bodyPr/>
          <a:lstStyle>
            <a:lvl1pPr algn="ctr">
              <a:defRPr sz="3600">
                <a:solidFill>
                  <a:schemeClr val="bg1"/>
                </a:solidFill>
              </a:defRPr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1048799" name="文本占位符 5"/>
          <p:cNvSpPr>
            <a:spLocks noGrp="1"/>
          </p:cNvSpPr>
          <p:nvPr>
            <p:ph type="body" sz="quarter" idx="10"/>
          </p:nvPr>
        </p:nvSpPr>
        <p:spPr>
          <a:xfrm>
            <a:off x="650082" y="2973817"/>
            <a:ext cx="7918363" cy="369332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93" name="矩形 5"/>
          <p:cNvSpPr/>
          <p:nvPr/>
        </p:nvSpPr>
        <p:spPr>
          <a:xfrm>
            <a:off x="521494" y="1524000"/>
            <a:ext cx="8101013" cy="1188244"/>
          </a:xfrm>
          <a:prstGeom prst="rect">
            <a:avLst/>
          </a:prstGeom>
          <a:solidFill>
            <a:srgbClr val="630D5F"/>
          </a:solidFill>
          <a:ln>
            <a:solidFill>
              <a:srgbClr val="630D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35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48794" name="标题 1"/>
          <p:cNvSpPr>
            <a:spLocks noGrp="1"/>
          </p:cNvSpPr>
          <p:nvPr>
            <p:ph type="title"/>
          </p:nvPr>
        </p:nvSpPr>
        <p:spPr>
          <a:xfrm>
            <a:off x="522001" y="1864670"/>
            <a:ext cx="8099999" cy="507831"/>
          </a:xfrm>
        </p:spPr>
        <p:txBody>
          <a:bodyPr/>
          <a:lstStyle>
            <a:lvl1pPr algn="ctr">
              <a:defRPr sz="2700">
                <a:solidFill>
                  <a:schemeClr val="bg1"/>
                </a:solidFill>
              </a:defRPr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1048795" name="文本占位符 5"/>
          <p:cNvSpPr>
            <a:spLocks noGrp="1"/>
          </p:cNvSpPr>
          <p:nvPr>
            <p:ph type="body" sz="quarter" idx="10"/>
          </p:nvPr>
        </p:nvSpPr>
        <p:spPr>
          <a:xfrm>
            <a:off x="650082" y="2973817"/>
            <a:ext cx="3165835" cy="646331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1048796" name="内容占位符 4"/>
          <p:cNvSpPr>
            <a:spLocks noGrp="1"/>
          </p:cNvSpPr>
          <p:nvPr>
            <p:ph sz="quarter" idx="11"/>
          </p:nvPr>
        </p:nvSpPr>
        <p:spPr>
          <a:xfrm>
            <a:off x="4626006" y="2973817"/>
            <a:ext cx="3996500" cy="369332"/>
          </a:xfrm>
        </p:spPr>
        <p:txBody>
          <a:bodyPr/>
          <a:lstStyle>
            <a:lvl1pPr>
              <a:defRPr lang="zh-CN" altLang="en-US" sz="1800" b="1" kern="12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87" name="Rectangle 46"/>
          <p:cNvSpPr>
            <a:spLocks noChangeArrowheads="1"/>
          </p:cNvSpPr>
          <p:nvPr/>
        </p:nvSpPr>
        <p:spPr bwMode="auto">
          <a:xfrm>
            <a:off x="3048000" y="2288382"/>
            <a:ext cx="1524000" cy="1088231"/>
          </a:xfrm>
          <a:prstGeom prst="rect">
            <a:avLst/>
          </a:prstGeom>
          <a:solidFill>
            <a:srgbClr val="339933"/>
          </a:soli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48788" name="Rectangle 47"/>
          <p:cNvSpPr>
            <a:spLocks noChangeArrowheads="1"/>
          </p:cNvSpPr>
          <p:nvPr/>
        </p:nvSpPr>
        <p:spPr bwMode="gray">
          <a:xfrm>
            <a:off x="4572000" y="3374231"/>
            <a:ext cx="1524000" cy="1085850"/>
          </a:xfrm>
          <a:prstGeom prst="rect">
            <a:avLst/>
          </a:prstGeom>
          <a:solidFill>
            <a:schemeClr val="accent6">
              <a:lumMod val="75000"/>
            </a:schemeClr>
          </a:solidFill>
          <a:ln w="9525">
            <a:noFill/>
            <a:miter lim="800000"/>
          </a:ln>
        </p:spPr>
        <p:txBody>
          <a:bodyPr wrap="none" anchor="ctr"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350" b="0" i="0" u="none" strike="noStrike" kern="1200" cap="none" spc="0" normalizeH="0" baseline="0" noProof="1">
              <a:ln>
                <a:noFill/>
              </a:ln>
              <a:solidFill>
                <a:srgbClr val="F79646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2097187" name="Picture 5" descr="C:\Documents and Settings\Administrator\桌面\1.jpg"/>
          <p:cNvPicPr/>
          <p:nvPr/>
        </p:nvPicPr>
        <p:blipFill>
          <a:blip r:embed="rId2"/>
          <a:stretch>
            <a:fillRect/>
          </a:stretch>
        </p:blipFill>
        <p:spPr>
          <a:xfrm>
            <a:off x="1537097" y="2286001"/>
            <a:ext cx="1522809" cy="1088231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097188" name="Picture 6" descr="C:\Documents and Settings\Administrator\桌面\2.jpg"/>
          <p:cNvPicPr/>
          <p:nvPr/>
        </p:nvPicPr>
        <p:blipFill>
          <a:blip r:embed="rId3"/>
          <a:stretch>
            <a:fillRect/>
          </a:stretch>
        </p:blipFill>
        <p:spPr>
          <a:xfrm>
            <a:off x="4572000" y="2288382"/>
            <a:ext cx="1522810" cy="1088231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097189" name="Picture 7" descr="C:\Documents and Settings\Administrator\桌面\3.jpg"/>
          <p:cNvPicPr/>
          <p:nvPr/>
        </p:nvPicPr>
        <p:blipFill>
          <a:blip r:embed="rId4"/>
          <a:stretch>
            <a:fillRect/>
          </a:stretch>
        </p:blipFill>
        <p:spPr>
          <a:xfrm>
            <a:off x="6096000" y="3369469"/>
            <a:ext cx="1522810" cy="1088231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097190" name="Picture 8" descr="C:\Documents and Settings\Administrator\桌面\4.jpg"/>
          <p:cNvPicPr/>
          <p:nvPr/>
        </p:nvPicPr>
        <p:blipFill>
          <a:blip r:embed="rId5"/>
          <a:stretch>
            <a:fillRect/>
          </a:stretch>
        </p:blipFill>
        <p:spPr>
          <a:xfrm>
            <a:off x="3049191" y="3374232"/>
            <a:ext cx="1522809" cy="1088231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48789" name="标题 1"/>
          <p:cNvSpPr>
            <a:spLocks noGrp="1"/>
          </p:cNvSpPr>
          <p:nvPr>
            <p:ph type="title"/>
          </p:nvPr>
        </p:nvSpPr>
        <p:spPr>
          <a:xfrm>
            <a:off x="683568" y="1426083"/>
            <a:ext cx="8154906" cy="553998"/>
          </a:xfrm>
        </p:spPr>
        <p:txBody>
          <a:bodyPr/>
          <a:lstStyle>
            <a:lvl1pPr algn="ctr">
              <a:defRPr sz="3000">
                <a:solidFill>
                  <a:srgbClr val="630D5F"/>
                </a:solidFill>
              </a:defRPr>
            </a:lvl1pPr>
          </a:lstStyle>
          <a:p>
            <a:endParaRPr lang="zh-CN" altLang="en-US" noProof="1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84" name="日期占位符 1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</p:spPr>
        <p:txBody>
          <a:bodyPr/>
          <a:lstStyle>
            <a:lvl1pPr eaLnBrk="1" hangingPunct="1">
              <a:defRPr noProof="1"/>
            </a:lvl1pPr>
          </a:lstStyle>
          <a:p>
            <a:pPr marL="0" marR="0" lvl="0" indent="0" algn="l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3AED0F17-EA65-6A44-B4C1-ADB7D87F4354}" type="datetime1">
              <a:rPr kumimoji="0" lang="zh-CN" altLang="en-US" sz="1350" b="0" i="0" u="none" strike="noStrike" kern="1200" cap="none" spc="0" normalizeH="0" baseline="0" noProof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2024/12/28</a:t>
            </a:fld>
            <a:endParaRPr kumimoji="0" lang="zh-CN" altLang="en-US" sz="1350" b="0" i="0" u="none" strike="noStrike" kern="1200" cap="none" spc="0" normalizeH="0" baseline="0" noProof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48785" name="页脚占位符 2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</p:spPr>
        <p:txBody>
          <a:bodyPr/>
          <a:lstStyle>
            <a:lvl1pPr eaLnBrk="1" hangingPunct="1">
              <a:defRPr noProof="1"/>
            </a:lvl1pPr>
          </a:lstStyle>
          <a:p>
            <a:pPr marL="0" marR="0" lvl="0" indent="0" algn="l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350" b="0" i="0" u="none" strike="noStrike" kern="1200" cap="none" spc="0" normalizeH="0" baseline="0" noProof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48786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 smtClean="0"/>
            </a:lvl1pPr>
          </a:lstStyle>
          <a:p>
            <a:pPr marL="0" marR="0" lvl="0" indent="0" algn="l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DE2D1913-7E4E-494B-BB9D-C7D6A017BB24}" type="slidenum">
              <a:rPr kumimoji="0" lang="zh-CN" altLang="en-US" sz="13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30" name="标题 1"/>
          <p:cNvSpPr>
            <a:spLocks noGrp="1"/>
          </p:cNvSpPr>
          <p:nvPr>
            <p:ph type="title"/>
          </p:nvPr>
        </p:nvSpPr>
        <p:spPr>
          <a:xfrm>
            <a:off x="722317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048731" name="文本占位符 2"/>
          <p:cNvSpPr>
            <a:spLocks noGrp="1"/>
          </p:cNvSpPr>
          <p:nvPr>
            <p:ph type="body" idx="1"/>
          </p:nvPr>
        </p:nvSpPr>
        <p:spPr>
          <a:xfrm>
            <a:off x="722317" y="2180038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04873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79A589-4306-E24C-A416-18A2DC5E61D4}" type="datetime1">
              <a:rPr lang="zh-CN" altLang="en-US" smtClean="0"/>
              <a:t>2024/12/28</a:t>
            </a:fld>
            <a:endParaRPr lang="zh-CN" altLang="en-US"/>
          </a:p>
        </p:txBody>
      </p:sp>
      <p:sp>
        <p:nvSpPr>
          <p:cNvPr id="104873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73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CBBE2-63E4-4E90-8897-D61F1A357E4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35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1048736" name="内容占位符 2"/>
          <p:cNvSpPr>
            <a:spLocks noGrp="1"/>
          </p:cNvSpPr>
          <p:nvPr>
            <p:ph sz="half" idx="1"/>
          </p:nvPr>
        </p:nvSpPr>
        <p:spPr>
          <a:xfrm>
            <a:off x="457204" y="1200155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48737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5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48738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79708-1F66-C44A-9F99-B3A96C3A09A8}" type="datetime1">
              <a:rPr lang="zh-CN" altLang="en-US" smtClean="0"/>
              <a:t>2024/12/28</a:t>
            </a:fld>
            <a:endParaRPr lang="zh-CN" altLang="en-US"/>
          </a:p>
        </p:txBody>
      </p:sp>
      <p:sp>
        <p:nvSpPr>
          <p:cNvPr id="1048739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740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CBBE2-63E4-4E90-8897-D61F1A357E4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41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1048742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9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048743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60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48744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9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048745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60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48746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BF8FA-4A11-7F4C-8C37-A5B29444D606}" type="datetime1">
              <a:rPr lang="zh-CN" altLang="en-US" smtClean="0"/>
              <a:t>2024/12/28</a:t>
            </a:fld>
            <a:endParaRPr lang="zh-CN" altLang="en-US"/>
          </a:p>
        </p:txBody>
      </p:sp>
      <p:sp>
        <p:nvSpPr>
          <p:cNvPr id="1048747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748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CBBE2-63E4-4E90-8897-D61F1A357E4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05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1048706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E6580E-E481-9B48-9765-87463C940ED1}" type="datetime1">
              <a:rPr lang="zh-CN" altLang="en-US" smtClean="0"/>
              <a:t>2024/12/28</a:t>
            </a:fld>
            <a:endParaRPr lang="zh-CN" altLang="en-US"/>
          </a:p>
        </p:txBody>
      </p:sp>
      <p:sp>
        <p:nvSpPr>
          <p:cNvPr id="1048707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708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CBBE2-63E4-4E90-8897-D61F1A357E4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49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79F737-F6E3-0D4F-9233-7520E06BDEC6}" type="datetime1">
              <a:rPr lang="zh-CN" altLang="en-US" smtClean="0"/>
              <a:t>2024/12/28</a:t>
            </a:fld>
            <a:endParaRPr lang="zh-CN" altLang="en-US"/>
          </a:p>
        </p:txBody>
      </p:sp>
      <p:sp>
        <p:nvSpPr>
          <p:cNvPr id="1048750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751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CBBE2-63E4-4E90-8897-D61F1A357E4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52" name="标题 1"/>
          <p:cNvSpPr>
            <a:spLocks noGrp="1"/>
          </p:cNvSpPr>
          <p:nvPr>
            <p:ph type="title"/>
          </p:nvPr>
        </p:nvSpPr>
        <p:spPr>
          <a:xfrm>
            <a:off x="457202" y="204790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048753" name="内容占位符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4875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2" y="1076330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04875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CB66E0-B84D-A342-91F0-090D006E402E}" type="datetime1">
              <a:rPr lang="zh-CN" altLang="en-US" smtClean="0"/>
              <a:t>2024/12/28</a:t>
            </a:fld>
            <a:endParaRPr lang="zh-CN" altLang="en-US"/>
          </a:p>
        </p:txBody>
      </p:sp>
      <p:sp>
        <p:nvSpPr>
          <p:cNvPr id="104875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75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CBBE2-63E4-4E90-8897-D61F1A357E4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19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048720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5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1048721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8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048722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2AB28-0BCA-DE4F-A693-9845FFFC57C1}" type="datetime1">
              <a:rPr lang="zh-CN" altLang="en-US" smtClean="0"/>
              <a:t>2024/12/28</a:t>
            </a:fld>
            <a:endParaRPr lang="zh-CN" altLang="en-US"/>
          </a:p>
        </p:txBody>
      </p:sp>
      <p:sp>
        <p:nvSpPr>
          <p:cNvPr id="1048723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724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CBBE2-63E4-4E90-8897-D61F1A357E4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6" name="标题占位符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26" tIns="45712" rIns="91426" bIns="45712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1048627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5"/>
            <a:ext cx="8229600" cy="3394472"/>
          </a:xfrm>
          <a:prstGeom prst="rect">
            <a:avLst/>
          </a:prstGeom>
        </p:spPr>
        <p:txBody>
          <a:bodyPr vert="horz" lIns="91426" tIns="45712" rIns="91426" bIns="45712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48628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26" tIns="45712" rIns="91426" bIns="45712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1B89FC-41C6-AE44-B28F-4EEB06CB4A41}" type="datetime1">
              <a:rPr lang="zh-CN" altLang="en-US" smtClean="0"/>
              <a:t>2024/12/28</a:t>
            </a:fld>
            <a:endParaRPr lang="zh-CN" altLang="en-US"/>
          </a:p>
        </p:txBody>
      </p:sp>
      <p:sp>
        <p:nvSpPr>
          <p:cNvPr id="1048629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4" y="4767263"/>
            <a:ext cx="2895600" cy="273844"/>
          </a:xfrm>
          <a:prstGeom prst="rect">
            <a:avLst/>
          </a:prstGeom>
        </p:spPr>
        <p:txBody>
          <a:bodyPr vert="horz" lIns="91426" tIns="45712" rIns="91426" bIns="45712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1048630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26" tIns="45712" rIns="91426" bIns="45712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FCBBE2-63E4-4E90-8897-D61F1A357E4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4" name="标题占位符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26" tIns="45712" rIns="91426" bIns="45712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1048605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5"/>
            <a:ext cx="8229600" cy="3394472"/>
          </a:xfrm>
          <a:prstGeom prst="rect">
            <a:avLst/>
          </a:prstGeom>
        </p:spPr>
        <p:txBody>
          <a:bodyPr vert="horz" lIns="91426" tIns="45712" rIns="91426" bIns="45712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48606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26" tIns="45712" rIns="91426" bIns="45712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F63A60C7-E1E9-1147-9542-7591D08E8B39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2024/12/28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48607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4" y="4767264"/>
            <a:ext cx="2895600" cy="273844"/>
          </a:xfrm>
          <a:prstGeom prst="rect">
            <a:avLst/>
          </a:prstGeom>
        </p:spPr>
        <p:txBody>
          <a:bodyPr vert="horz" lIns="91426" tIns="45712" rIns="91426" bIns="45712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48608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26" tIns="45712" rIns="91426" bIns="45712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09FCBBE2-63E4-4E90-8897-D61F1A357E4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89" r:id="rId6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76" name="标题占位符 1"/>
          <p:cNvSpPr>
            <a:spLocks noGrp="1"/>
          </p:cNvSpPr>
          <p:nvPr>
            <p:ph type="title"/>
          </p:nvPr>
        </p:nvSpPr>
        <p:spPr>
          <a:xfrm>
            <a:off x="2556273" y="403772"/>
            <a:ext cx="6130528" cy="461665"/>
          </a:xfrm>
          <a:prstGeom prst="rect">
            <a:avLst/>
          </a:prstGeom>
          <a:noFill/>
          <a:ln w="9525">
            <a:noFill/>
          </a:ln>
        </p:spPr>
        <p:txBody>
          <a:bodyPr anchor="ctr">
            <a:spAutoFit/>
          </a:bodyPr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1048777" name="文本占位符 2"/>
          <p:cNvSpPr>
            <a:spLocks noGrp="1"/>
          </p:cNvSpPr>
          <p:nvPr>
            <p:ph type="body"/>
          </p:nvPr>
        </p:nvSpPr>
        <p:spPr>
          <a:xfrm>
            <a:off x="457200" y="1200150"/>
            <a:ext cx="8229600" cy="119109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lvl="0"/>
            <a:r>
              <a:rPr lang="en-US" altLang="en-US" dirty="0"/>
              <a:t>单击此处编辑母版文本样式</a:t>
            </a:r>
          </a:p>
          <a:p>
            <a:pPr lvl="1"/>
            <a:r>
              <a:rPr lang="en-US" altLang="en-US" dirty="0"/>
              <a:t>第二级</a:t>
            </a:r>
            <a:endParaRPr lang="en-US" altLang="zh-CN" dirty="0"/>
          </a:p>
          <a:p>
            <a:pPr lvl="2"/>
            <a:r>
              <a:rPr lang="en-US" altLang="zh-CN" dirty="0"/>
              <a:t> </a:t>
            </a:r>
            <a:r>
              <a:rPr lang="en-US" altLang="en-US" dirty="0"/>
              <a:t>第三级</a:t>
            </a:r>
          </a:p>
        </p:txBody>
      </p:sp>
      <p:pic>
        <p:nvPicPr>
          <p:cNvPr id="2097186" name="Picture 11"/>
          <p:cNvPicPr/>
          <p:nvPr/>
        </p:nvPicPr>
        <p:blipFill>
          <a:blip r:embed="rId14"/>
          <a:stretch>
            <a:fillRect/>
          </a:stretch>
        </p:blipFill>
        <p:spPr>
          <a:xfrm>
            <a:off x="6238875" y="2343150"/>
            <a:ext cx="2600325" cy="2600325"/>
          </a:xfrm>
          <a:prstGeom prst="rect">
            <a:avLst/>
          </a:prstGeom>
          <a:noFill/>
          <a:ln w="9525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</p:sldLayoutIdLst>
  <p:hf hdr="0" ftr="0" dt="0"/>
  <p:txStyles>
    <p:titleStyle>
      <a:lvl1pPr algn="r" rtl="0" eaLnBrk="0" fontAlgn="base" hangingPunct="0">
        <a:spcBef>
          <a:spcPct val="0"/>
        </a:spcBef>
        <a:spcAft>
          <a:spcPct val="0"/>
        </a:spcAft>
        <a:defRPr sz="2400" b="1" kern="1200">
          <a:solidFill>
            <a:srgbClr val="630D5F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  <a:lvl2pPr algn="r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630D5F"/>
          </a:solidFill>
          <a:latin typeface="微软雅黑" panose="020B0503020204020204" pitchFamily="34" charset="-122"/>
          <a:ea typeface="微软雅黑" panose="020B0503020204020204" pitchFamily="34" charset="-122"/>
        </a:defRPr>
      </a:lvl2pPr>
      <a:lvl3pPr algn="r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630D5F"/>
          </a:solidFill>
          <a:latin typeface="微软雅黑" panose="020B0503020204020204" pitchFamily="34" charset="-122"/>
          <a:ea typeface="微软雅黑" panose="020B0503020204020204" pitchFamily="34" charset="-122"/>
        </a:defRPr>
      </a:lvl3pPr>
      <a:lvl4pPr algn="r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630D5F"/>
          </a:solidFill>
          <a:latin typeface="微软雅黑" panose="020B0503020204020204" pitchFamily="34" charset="-122"/>
          <a:ea typeface="微软雅黑" panose="020B0503020204020204" pitchFamily="34" charset="-122"/>
        </a:defRPr>
      </a:lvl4pPr>
      <a:lvl5pPr algn="r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630D5F"/>
          </a:solidFill>
          <a:latin typeface="微软雅黑" panose="020B0503020204020204" pitchFamily="34" charset="-122"/>
          <a:ea typeface="微软雅黑" panose="020B0503020204020204" pitchFamily="34" charset="-122"/>
        </a:defRPr>
      </a:lvl5pPr>
      <a:lvl6pPr marL="342900" algn="ctr" rtl="0" fontAlgn="base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6pPr>
      <a:lvl7pPr marL="685800" algn="ctr" rtl="0" fontAlgn="base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7pPr>
      <a:lvl8pPr marL="1028700" algn="ctr" rtl="0" fontAlgn="base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8pPr>
      <a:lvl9pPr marL="1371600" algn="ctr" rtl="0" fontAlgn="base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9pPr>
    </p:titleStyle>
    <p:bodyStyle>
      <a:lvl1pPr marL="257175" indent="-257175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100" b="1" kern="1200">
          <a:solidFill>
            <a:srgbClr val="630D5F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603885" indent="-260985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Ø"/>
        <a:defRPr sz="2100" b="1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857250" indent="-17145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ü"/>
        <a:defRPr sz="2100" b="1" kern="1200">
          <a:solidFill>
            <a:srgbClr val="E46C0A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200150" indent="-1714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6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6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75.png"/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12" Type="http://schemas.openxmlformats.org/officeDocument/2006/relationships/image" Target="../media/image7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68.png"/><Relationship Id="rId11" Type="http://schemas.openxmlformats.org/officeDocument/2006/relationships/image" Target="../media/image73.png"/><Relationship Id="rId5" Type="http://schemas.openxmlformats.org/officeDocument/2006/relationships/image" Target="../media/image67.png"/><Relationship Id="rId10" Type="http://schemas.openxmlformats.org/officeDocument/2006/relationships/image" Target="../media/image72.png"/><Relationship Id="rId4" Type="http://schemas.openxmlformats.org/officeDocument/2006/relationships/image" Target="../media/image66.png"/><Relationship Id="rId9" Type="http://schemas.openxmlformats.org/officeDocument/2006/relationships/image" Target="../media/image7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8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88.png"/><Relationship Id="rId4" Type="http://schemas.openxmlformats.org/officeDocument/2006/relationships/image" Target="../media/image7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9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9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7" Type="http://schemas.openxmlformats.org/officeDocument/2006/relationships/image" Target="../media/image97.png"/><Relationship Id="rId2" Type="http://schemas.openxmlformats.org/officeDocument/2006/relationships/slideLayout" Target="../slideLayouts/slideLayout17.xml"/><Relationship Id="rId1" Type="http://schemas.openxmlformats.org/officeDocument/2006/relationships/tags" Target="../tags/tag7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10" Type="http://schemas.openxmlformats.org/officeDocument/2006/relationships/image" Target="../media/image26.png"/><Relationship Id="rId4" Type="http://schemas.openxmlformats.org/officeDocument/2006/relationships/image" Target="../media/image21.png"/><Relationship Id="rId9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12" Type="http://schemas.openxmlformats.org/officeDocument/2006/relationships/image" Target="../media/image4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54.png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DB2B4312-8799-E3FD-3B66-D2A3424C86A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048636" name="矩形 2"/>
          <p:cNvSpPr/>
          <p:nvPr/>
        </p:nvSpPr>
        <p:spPr>
          <a:xfrm>
            <a:off x="2705" y="769023"/>
            <a:ext cx="9144000" cy="1538522"/>
          </a:xfrm>
          <a:prstGeom prst="rect">
            <a:avLst/>
          </a:prstGeom>
          <a:solidFill>
            <a:srgbClr val="6E0F6D"/>
          </a:solidFill>
          <a:ln>
            <a:solidFill>
              <a:srgbClr val="6E0F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4990" tIns="37495" rIns="74990" bIns="37495" rtlCol="0" anchor="ctr"/>
          <a:lstStyle/>
          <a:p>
            <a:pPr algn="ctr" defTabSz="914400"/>
            <a:endParaRPr lang="zh-CN" altLang="en-US">
              <a:solidFill>
                <a:srgbClr val="6E0F6D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04863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95736" y="3280283"/>
            <a:ext cx="4879340" cy="185626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176"/>
              </a:spcBef>
              <a:spcAft>
                <a:spcPts val="1200"/>
              </a:spcAft>
            </a:pPr>
            <a:r>
              <a:rPr lang="zh-CN" altLang="en-US" sz="2400" b="1" dirty="0">
                <a:solidFill>
                  <a:srgbClr val="690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南 京 大 学</a:t>
            </a:r>
            <a:endParaRPr lang="en-US" altLang="zh-CN" sz="2400" b="1" dirty="0">
              <a:solidFill>
                <a:srgbClr val="690060"/>
              </a:solidFill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1176"/>
              </a:spcBef>
              <a:spcAft>
                <a:spcPts val="1200"/>
              </a:spcAft>
            </a:pPr>
            <a:r>
              <a:rPr lang="zh-CN" altLang="en-US" sz="2000" b="1" dirty="0">
                <a:solidFill>
                  <a:srgbClr val="690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张 凯</a:t>
            </a:r>
            <a:endParaRPr lang="en-US" altLang="zh-CN" sz="2000" b="1" dirty="0">
              <a:solidFill>
                <a:srgbClr val="690060"/>
              </a:solidFill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48638" name="矩形 1"/>
          <p:cNvSpPr/>
          <p:nvPr/>
        </p:nvSpPr>
        <p:spPr>
          <a:xfrm>
            <a:off x="611560" y="1275606"/>
            <a:ext cx="7776864" cy="639979"/>
          </a:xfrm>
          <a:prstGeom prst="rect">
            <a:avLst/>
          </a:prstGeom>
        </p:spPr>
        <p:txBody>
          <a:bodyPr wrap="square" lIns="74990" tIns="37495" rIns="74990" bIns="37495">
            <a:spAutoFit/>
          </a:bodyPr>
          <a:lstStyle/>
          <a:p>
            <a:pPr algn="ctr" defTabSz="571500">
              <a:lnSpc>
                <a:spcPts val="4375"/>
              </a:lnSpc>
            </a:pPr>
            <a:r>
              <a:rPr lang="zh-CN" altLang="en-US" sz="54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数 学 建 模</a:t>
            </a:r>
            <a:endParaRPr lang="en-US" altLang="zh-CN" sz="54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825D1DC8-7D77-FFA4-0486-67CEDD216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CBBE2-63E4-4E90-8897-D61F1A357E4C}" type="slidenum">
              <a:rPr lang="zh-CN" altLang="en-US" smtClean="0"/>
              <a:pPr/>
              <a:t>1</a:t>
            </a:fld>
            <a:endParaRPr lang="zh-CN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0E1E56-160D-ACCD-3A30-FCA9C117A3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07790B1-BCFB-9724-DB2C-3E71453A5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CBBE2-63E4-4E90-8897-D61F1A357E4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10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39A6506-F825-60F4-430C-F8457E328606}"/>
              </a:ext>
            </a:extLst>
          </p:cNvPr>
          <p:cNvSpPr txBox="1">
            <a:spLocks noRot="1"/>
          </p:cNvSpPr>
          <p:nvPr/>
        </p:nvSpPr>
        <p:spPr>
          <a:xfrm>
            <a:off x="2555776" y="1059582"/>
            <a:ext cx="4824536" cy="3287264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sz="2400" dirty="0">
                <a:solidFill>
                  <a:srgbClr val="C0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数学建模算法：半二次分裂算法</a:t>
            </a:r>
            <a:endParaRPr lang="en-US" altLang="zh-CN" sz="2400" dirty="0">
              <a:solidFill>
                <a:srgbClr val="C00000"/>
              </a:solidFill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63810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21D381-04EE-C249-5AC4-6B7D470E21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04AA9A4B-6473-1E75-D33D-FB598222086A}"/>
              </a:ext>
            </a:extLst>
          </p:cNvPr>
          <p:cNvSpPr/>
          <p:nvPr/>
        </p:nvSpPr>
        <p:spPr>
          <a:xfrm>
            <a:off x="395536" y="194945"/>
            <a:ext cx="7200800" cy="576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概述</a:t>
            </a:r>
            <a:endParaRPr lang="en" altLang="zh-CN" sz="2400" b="1" dirty="0">
              <a:solidFill>
                <a:srgbClr val="630D5F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8D2D10A-5B6C-2FF0-8454-052147658757}"/>
              </a:ext>
            </a:extLst>
          </p:cNvPr>
          <p:cNvSpPr txBox="1"/>
          <p:nvPr/>
        </p:nvSpPr>
        <p:spPr>
          <a:xfrm>
            <a:off x="395536" y="1054543"/>
            <a:ext cx="8352928" cy="147732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半二次分裂算法（</a:t>
            </a: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Half-Quadratic Splitting, HQS</a:t>
            </a:r>
            <a:r>
              <a:rPr lang="zh-CN" altLang="e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是一种优化方法，用于求解具有复杂正则化项或非凸项的优化问题。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它的核心思想是通过</a:t>
            </a:r>
            <a:r>
              <a:rPr lang="zh-CN" alt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引入</a:t>
            </a:r>
            <a:r>
              <a:rPr lang="zh-CN" altLang="en-US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辅助变量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，将</a:t>
            </a:r>
            <a:r>
              <a:rPr lang="zh-CN" alt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复杂的目标函数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分裂为</a:t>
            </a:r>
            <a:r>
              <a:rPr lang="zh-CN" altLang="en-US" dirty="0">
                <a:solidFill>
                  <a:srgbClr val="0012F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两个简单的子问题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，其中一个涉及二次项，从而</a:t>
            </a:r>
            <a:r>
              <a:rPr lang="zh-CN" altLang="en-US" dirty="0">
                <a:solidFill>
                  <a:srgbClr val="0012F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降低直接优化的难度。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E6F75E3-2E2A-D661-E187-9DA32074B6C9}"/>
              </a:ext>
            </a:extLst>
          </p:cNvPr>
          <p:cNvSpPr txBox="1"/>
          <p:nvPr/>
        </p:nvSpPr>
        <p:spPr>
          <a:xfrm>
            <a:off x="395536" y="2859782"/>
            <a:ext cx="835292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半二次分裂算法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因其对复杂正则化问题的分解能力和灵活性，广泛应用于以下场景：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图像处理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：图像去噪、去模糊、超分辨率。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稀疏信号恢复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：压缩感知、稀疏编码。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医学成像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CT/MRI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重建。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机器学习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Lasso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回归、稀疏神经网络</a:t>
            </a:r>
          </a:p>
        </p:txBody>
      </p:sp>
    </p:spTree>
    <p:extLst>
      <p:ext uri="{BB962C8B-B14F-4D97-AF65-F5344CB8AC3E}">
        <p14:creationId xmlns:p14="http://schemas.microsoft.com/office/powerpoint/2010/main" val="2617126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754080-173A-E22E-A479-6CC58DA057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858B5EBA-7C48-EBD6-781A-3DBF43ADC57A}"/>
              </a:ext>
            </a:extLst>
          </p:cNvPr>
          <p:cNvSpPr/>
          <p:nvPr/>
        </p:nvSpPr>
        <p:spPr>
          <a:xfrm>
            <a:off x="395536" y="194945"/>
            <a:ext cx="7200800" cy="576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应用场景举例</a:t>
            </a:r>
            <a:endParaRPr lang="en" altLang="zh-CN" sz="2400" b="1" dirty="0">
              <a:solidFill>
                <a:srgbClr val="630D5F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7DE5549-AF93-9376-A187-1D71237239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5855" y="1290598"/>
            <a:ext cx="2673865" cy="624632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426BAEB8-84DC-FE60-1D58-82BE9B4C5261}"/>
              </a:ext>
            </a:extLst>
          </p:cNvPr>
          <p:cNvSpPr txBox="1"/>
          <p:nvPr/>
        </p:nvSpPr>
        <p:spPr>
          <a:xfrm>
            <a:off x="419055" y="1415271"/>
            <a:ext cx="25953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图像去模糊：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4D6DA48-B210-8396-9785-3A20FE72D6A6}"/>
              </a:ext>
            </a:extLst>
          </p:cNvPr>
          <p:cNvSpPr txBox="1"/>
          <p:nvPr/>
        </p:nvSpPr>
        <p:spPr>
          <a:xfrm>
            <a:off x="419055" y="2387084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压缩感知：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E4F1EC90-FFA1-C239-43F4-764EC5D328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1062" y="2153438"/>
            <a:ext cx="2486962" cy="624632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B1186D53-0F72-32CB-4954-AA55E613BC37}"/>
              </a:ext>
            </a:extLst>
          </p:cNvPr>
          <p:cNvSpPr txBox="1"/>
          <p:nvPr/>
        </p:nvSpPr>
        <p:spPr>
          <a:xfrm>
            <a:off x="419055" y="3257223"/>
            <a:ext cx="14166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MRI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重建：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6AEC2B53-0CB1-2259-77FD-F2DD682E86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7323" y="3092639"/>
            <a:ext cx="2510701" cy="642272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F1F98760-0FDE-0DB7-0009-AC32F9BC9F9A}"/>
              </a:ext>
            </a:extLst>
          </p:cNvPr>
          <p:cNvSpPr txBox="1"/>
          <p:nvPr/>
        </p:nvSpPr>
        <p:spPr>
          <a:xfrm>
            <a:off x="5217783" y="3118723"/>
            <a:ext cx="367622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从欠采样的 </a:t>
            </a: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k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空间数据重建高质量 </a:t>
            </a: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MRI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图像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F077A727-544D-B917-1B06-DEBD28CC426D}"/>
              </a:ext>
            </a:extLst>
          </p:cNvPr>
          <p:cNvSpPr txBox="1"/>
          <p:nvPr/>
        </p:nvSpPr>
        <p:spPr>
          <a:xfrm>
            <a:off x="419055" y="4187641"/>
            <a:ext cx="14166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Lasso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回归：</a:t>
            </a: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650A0826-CAC3-9D78-0C80-57ACBBD476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8464" y="4066508"/>
            <a:ext cx="2558589" cy="624632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A3F0C1D4-5801-25C8-BEF5-8FBF9D1ED932}"/>
              </a:ext>
            </a:extLst>
          </p:cNvPr>
          <p:cNvSpPr txBox="1"/>
          <p:nvPr/>
        </p:nvSpPr>
        <p:spPr>
          <a:xfrm>
            <a:off x="5259821" y="4194158"/>
            <a:ext cx="34651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在回归任务中选择稀疏特征。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39D21ABE-1B9B-EDB2-BC8E-72BC043C2D59}"/>
              </a:ext>
            </a:extLst>
          </p:cNvPr>
          <p:cNvSpPr txBox="1"/>
          <p:nvPr/>
        </p:nvSpPr>
        <p:spPr>
          <a:xfrm>
            <a:off x="5235371" y="2257840"/>
            <a:ext cx="31530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从少量的测量值中重建信号。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7851BDF3-ABFA-69D8-FBE1-BC5F5B7DE864}"/>
              </a:ext>
            </a:extLst>
          </p:cNvPr>
          <p:cNvSpPr txBox="1"/>
          <p:nvPr/>
        </p:nvSpPr>
        <p:spPr>
          <a:xfrm>
            <a:off x="5259821" y="1458067"/>
            <a:ext cx="32726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从模糊图像中还原清晰图像。</a:t>
            </a:r>
          </a:p>
        </p:txBody>
      </p:sp>
    </p:spTree>
    <p:extLst>
      <p:ext uri="{BB962C8B-B14F-4D97-AF65-F5344CB8AC3E}">
        <p14:creationId xmlns:p14="http://schemas.microsoft.com/office/powerpoint/2010/main" val="1306798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4" grpId="0"/>
      <p:bldP spid="18" grpId="0"/>
      <p:bldP spid="19" grpId="0"/>
      <p:bldP spid="23" grpId="0"/>
      <p:bldP spid="2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35E174-F4FA-C68B-B177-2E8C083AC6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D87D4C76-B24F-7302-16D5-9A275089F547}"/>
              </a:ext>
            </a:extLst>
          </p:cNvPr>
          <p:cNvSpPr/>
          <p:nvPr/>
        </p:nvSpPr>
        <p:spPr>
          <a:xfrm>
            <a:off x="395536" y="194945"/>
            <a:ext cx="7200800" cy="576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算法步骤</a:t>
            </a:r>
            <a:r>
              <a:rPr lang="zh-CN" altLang="en-US" sz="2400" b="1" dirty="0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ingdings" pitchFamily="2" charset="2"/>
              </a:rPr>
              <a:t>：</a:t>
            </a:r>
            <a:r>
              <a:rPr lang="en-US" altLang="zh-CN" sz="2400" b="1" dirty="0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ingdings" pitchFamily="2" charset="2"/>
              </a:rPr>
              <a:t>1</a:t>
            </a:r>
            <a:r>
              <a:rPr lang="zh-CN" altLang="en-US" sz="2400" b="1" dirty="0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ingdings" pitchFamily="2" charset="2"/>
              </a:rPr>
              <a:t>）问题形式</a:t>
            </a:r>
            <a:endParaRPr lang="en" altLang="zh-CN" sz="2400" b="1" dirty="0">
              <a:solidFill>
                <a:srgbClr val="630D5F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329AF43-8FD1-6C61-8EDE-2560E85BE042}"/>
              </a:ext>
            </a:extLst>
          </p:cNvPr>
          <p:cNvSpPr txBox="1"/>
          <p:nvPr/>
        </p:nvSpPr>
        <p:spPr>
          <a:xfrm>
            <a:off x="395536" y="1275606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HQS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通常用于求解如下形式的优化问题：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2C38428F-CA5C-3CD5-8846-5A11D8B62E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3000" y="1800775"/>
            <a:ext cx="1778000" cy="482600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9C7FFC6E-EBEA-F288-74AA-03D040AA03AC}"/>
              </a:ext>
            </a:extLst>
          </p:cNvPr>
          <p:cNvSpPr txBox="1"/>
          <p:nvPr/>
        </p:nvSpPr>
        <p:spPr>
          <a:xfrm>
            <a:off x="395536" y="2439213"/>
            <a:ext cx="640871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其中：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是</a:t>
            </a:r>
            <a:r>
              <a:rPr lang="zh-CN" altLang="en-US" dirty="0">
                <a:solidFill>
                  <a:srgbClr val="0012F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凸函数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（例如数据拟合项：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1/2∥</a:t>
            </a:r>
            <a:r>
              <a:rPr lang="en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Ax</a:t>
            </a: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∥</a:t>
            </a:r>
            <a:r>
              <a:rPr lang="en" altLang="zh-CN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是</a:t>
            </a:r>
            <a:r>
              <a:rPr lang="zh-CN" altLang="en-US" dirty="0">
                <a:solidFill>
                  <a:srgbClr val="0012F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正则化项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（例如稀疏正则化 ∥</a:t>
            </a:r>
            <a:r>
              <a:rPr lang="en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∥</a:t>
            </a:r>
            <a:r>
              <a:rPr lang="en" altLang="zh-CN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或其他先验）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70380F7D-ED1D-6781-960D-7F57D4E9EA1D}"/>
              </a:ext>
            </a:extLst>
          </p:cNvPr>
          <p:cNvSpPr txBox="1"/>
          <p:nvPr/>
        </p:nvSpPr>
        <p:spPr>
          <a:xfrm>
            <a:off x="395536" y="3627359"/>
            <a:ext cx="74888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直接求解可能较为复杂，</a:t>
            </a: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HQS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通过引入辅助变量 </a:t>
            </a: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将问题分解为两部分。</a:t>
            </a:r>
          </a:p>
        </p:txBody>
      </p:sp>
    </p:spTree>
    <p:extLst>
      <p:ext uri="{BB962C8B-B14F-4D97-AF65-F5344CB8AC3E}">
        <p14:creationId xmlns:p14="http://schemas.microsoft.com/office/powerpoint/2010/main" val="3266536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1E41A5-68F4-D3C9-6408-843FBEE8A4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50E24FFB-BDFE-8A96-4824-1345216955BE}"/>
              </a:ext>
            </a:extLst>
          </p:cNvPr>
          <p:cNvSpPr/>
          <p:nvPr/>
        </p:nvSpPr>
        <p:spPr>
          <a:xfrm>
            <a:off x="395536" y="194945"/>
            <a:ext cx="7200800" cy="576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算法步骤</a:t>
            </a:r>
            <a:r>
              <a:rPr lang="zh-CN" altLang="en-US" sz="2400" b="1" dirty="0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ingdings" pitchFamily="2" charset="2"/>
              </a:rPr>
              <a:t>：</a:t>
            </a:r>
            <a:r>
              <a:rPr lang="en-US" altLang="zh-CN" sz="2400" b="1" dirty="0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ingdings" pitchFamily="2" charset="2"/>
              </a:rPr>
              <a:t>2</a:t>
            </a:r>
            <a:r>
              <a:rPr lang="zh-CN" altLang="en-US" sz="2400" b="1" dirty="0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ingdings" pitchFamily="2" charset="2"/>
              </a:rPr>
              <a:t>）</a:t>
            </a:r>
            <a:r>
              <a:rPr lang="zh-CN" altLang="en-US" sz="2400" b="1" dirty="0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引入辅助变量</a:t>
            </a:r>
            <a:endParaRPr lang="en" altLang="zh-CN" sz="2400" b="1" dirty="0">
              <a:solidFill>
                <a:srgbClr val="630D5F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6F808AD-1823-D15D-78EC-C5571F86FA9A}"/>
              </a:ext>
            </a:extLst>
          </p:cNvPr>
          <p:cNvSpPr txBox="1"/>
          <p:nvPr/>
        </p:nvSpPr>
        <p:spPr>
          <a:xfrm>
            <a:off x="611560" y="1362449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通过引入辅助变量 </a:t>
            </a: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zh-CN" altLang="en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将问题转化为：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7CF1180-DAE4-C308-4D25-5EBFC80499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99598" y="1932398"/>
            <a:ext cx="2776851" cy="462808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844B141F-4249-762C-561E-335B6EA11774}"/>
              </a:ext>
            </a:extLst>
          </p:cNvPr>
          <p:cNvSpPr txBox="1"/>
          <p:nvPr/>
        </p:nvSpPr>
        <p:spPr>
          <a:xfrm>
            <a:off x="611560" y="2598448"/>
            <a:ext cx="64087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将约束</a:t>
            </a:r>
            <a:r>
              <a:rPr lang="zh-CN" alt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转化为二次惩罚项，得到增广目标函数：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C3857E29-7830-42CD-D7D1-65242933E816}"/>
              </a:ext>
            </a:extLst>
          </p:cNvPr>
          <p:cNvSpPr txBox="1"/>
          <p:nvPr/>
        </p:nvSpPr>
        <p:spPr>
          <a:xfrm>
            <a:off x="611560" y="3786594"/>
            <a:ext cx="74888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其中</a:t>
            </a:r>
            <a:r>
              <a:rPr lang="el-GR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μ&gt;0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是惩罚参数，用于控制二次项的强度</a:t>
            </a:r>
            <a:r>
              <a:rPr lang="zh-CN" altLang="en-US" dirty="0"/>
              <a:t>。</a:t>
            </a:r>
            <a:r>
              <a:rPr lang="zh-CN" altLang="en-US" dirty="0">
                <a:solidFill>
                  <a:srgbClr val="C00000"/>
                </a:solidFill>
              </a:rPr>
              <a:t>当</a:t>
            </a:r>
            <a:r>
              <a:rPr lang="el-GR" altLang="zh-CN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μ</a:t>
            </a:r>
            <a:r>
              <a:rPr lang="zh-CN" altLang="el-GR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足够大</a:t>
            </a:r>
            <a:r>
              <a:rPr lang="zh-CN" alt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时，</a:t>
            </a:r>
            <a:r>
              <a:rPr lang="en-US" altLang="zh-CN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x≈z</a:t>
            </a:r>
            <a:r>
              <a:rPr lang="zh-CN" alt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zh-CN" altLang="en-US" dirty="0">
              <a:solidFill>
                <a:srgbClr val="C00000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0B5E002-FB42-82C8-F93F-4CEB3A797C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5873" y="3116837"/>
            <a:ext cx="3924300" cy="52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968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0515C4-1550-5446-D869-D02983AC0F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22A1DF81-4AAF-32FC-655B-E116575E0DCD}"/>
              </a:ext>
            </a:extLst>
          </p:cNvPr>
          <p:cNvSpPr/>
          <p:nvPr/>
        </p:nvSpPr>
        <p:spPr>
          <a:xfrm>
            <a:off x="395536" y="194945"/>
            <a:ext cx="7200800" cy="576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算法步骤</a:t>
            </a:r>
            <a:r>
              <a:rPr lang="zh-CN" altLang="en-US" sz="2400" b="1" dirty="0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ingdings" pitchFamily="2" charset="2"/>
              </a:rPr>
              <a:t>：</a:t>
            </a:r>
            <a:r>
              <a:rPr lang="en-US" altLang="zh-CN" sz="2400" b="1" dirty="0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ingdings" pitchFamily="2" charset="2"/>
              </a:rPr>
              <a:t>3</a:t>
            </a:r>
            <a:r>
              <a:rPr lang="zh-CN" altLang="en-US" sz="2400" b="1" dirty="0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ingdings" pitchFamily="2" charset="2"/>
              </a:rPr>
              <a:t>）交替迭代</a:t>
            </a:r>
            <a:r>
              <a:rPr lang="zh-CN" altLang="en-US" sz="2400" b="1" dirty="0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优化</a:t>
            </a:r>
            <a:endParaRPr lang="en" altLang="zh-CN" sz="2400" b="1" dirty="0">
              <a:solidFill>
                <a:srgbClr val="630D5F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3F89B44-6A56-9055-E588-24722E0F140E}"/>
              </a:ext>
            </a:extLst>
          </p:cNvPr>
          <p:cNvSpPr txBox="1"/>
          <p:nvPr/>
        </p:nvSpPr>
        <p:spPr>
          <a:xfrm>
            <a:off x="395536" y="1033415"/>
            <a:ext cx="60486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HQS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通过交替优化 </a:t>
            </a:r>
            <a:r>
              <a:rPr lang="en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和 </a:t>
            </a:r>
            <a:r>
              <a:rPr lang="en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来逼近问题的最优解。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891FB861-3E3D-7EF2-0A2E-D3667915C396}"/>
              </a:ext>
            </a:extLst>
          </p:cNvPr>
          <p:cNvSpPr txBox="1"/>
          <p:nvPr/>
        </p:nvSpPr>
        <p:spPr>
          <a:xfrm>
            <a:off x="251520" y="1563638"/>
            <a:ext cx="64087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）固定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，优化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zh-CN" alt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23FF729-BC28-91C1-F2B4-ED4D9DB61E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236" y="1986017"/>
            <a:ext cx="3835400" cy="53340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19FD1297-62C1-A6BB-BB77-CDCB59E4FF1B}"/>
              </a:ext>
            </a:extLst>
          </p:cNvPr>
          <p:cNvSpPr txBox="1"/>
          <p:nvPr/>
        </p:nvSpPr>
        <p:spPr>
          <a:xfrm>
            <a:off x="827584" y="2624084"/>
            <a:ext cx="79208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这是标准的二次优化问题，通常可以通过闭式解或者梯度下降法快速求解。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5CDE1CB-8853-B7C8-58C5-20C8D7F08EB6}"/>
              </a:ext>
            </a:extLst>
          </p:cNvPr>
          <p:cNvSpPr txBox="1"/>
          <p:nvPr/>
        </p:nvSpPr>
        <p:spPr>
          <a:xfrm>
            <a:off x="255041" y="3137721"/>
            <a:ext cx="64087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）固定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，优化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endParaRPr lang="zh-CN" alt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ABEA017-E8A7-18CB-124E-B97295BC0C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8386" y="3661196"/>
            <a:ext cx="3975100" cy="622300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0DD0202E-0180-2336-B984-EAD32C0B8AD0}"/>
              </a:ext>
            </a:extLst>
          </p:cNvPr>
          <p:cNvSpPr txBox="1"/>
          <p:nvPr/>
        </p:nvSpPr>
        <p:spPr>
          <a:xfrm>
            <a:off x="395536" y="4437639"/>
            <a:ext cx="45365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交替更新</a:t>
            </a:r>
            <a:r>
              <a:rPr lang="zh-CN" alt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和 </a:t>
            </a:r>
            <a:r>
              <a:rPr lang="en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zh-CN" altLang="en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直到满足收敛条件。</a:t>
            </a:r>
          </a:p>
        </p:txBody>
      </p:sp>
    </p:spTree>
    <p:extLst>
      <p:ext uri="{BB962C8B-B14F-4D97-AF65-F5344CB8AC3E}">
        <p14:creationId xmlns:p14="http://schemas.microsoft.com/office/powerpoint/2010/main" val="207387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7" grpId="0"/>
      <p:bldP spid="8" grpId="0"/>
      <p:bldP spid="1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157D76-F6B2-2AC4-CA6F-F3AD8CCA00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143EA2C4-B257-2033-EC6B-0C6EC9290FDB}"/>
              </a:ext>
            </a:extLst>
          </p:cNvPr>
          <p:cNvSpPr/>
          <p:nvPr/>
        </p:nvSpPr>
        <p:spPr>
          <a:xfrm>
            <a:off x="395536" y="194945"/>
            <a:ext cx="7200800" cy="576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" sz="2400" b="1" dirty="0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应用</a:t>
            </a:r>
            <a:r>
              <a:rPr lang="zh-CN" altLang="en-US" sz="2400" b="1" dirty="0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举例（</a:t>
            </a:r>
            <a:r>
              <a:rPr lang="en-US" altLang="zh-CN" sz="2400" b="1" dirty="0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2400" b="1" dirty="0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）：</a:t>
            </a:r>
            <a:endParaRPr lang="en" altLang="zh-CN" sz="2400" b="1" dirty="0">
              <a:solidFill>
                <a:srgbClr val="630D5F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D0FE0DD-C0A4-3494-5C02-CBB612EA93DC}"/>
              </a:ext>
            </a:extLst>
          </p:cNvPr>
          <p:cNvSpPr txBox="1"/>
          <p:nvPr/>
        </p:nvSpPr>
        <p:spPr>
          <a:xfrm>
            <a:off x="2027845" y="916856"/>
            <a:ext cx="1066318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rgbClr val="003399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Many-to-one</a:t>
            </a:r>
          </a:p>
          <a:p>
            <a:pPr algn="ctr">
              <a:spcBef>
                <a:spcPts val="600"/>
              </a:spcBef>
            </a:pPr>
            <a:r>
              <a:rPr lang="zh-CN" altLang="en-US" sz="1200" b="1" dirty="0">
                <a:solidFill>
                  <a:srgbClr val="A1313F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多对一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AEE3365-C2F9-FC52-43CD-1E98EC29BA4A}"/>
              </a:ext>
            </a:extLst>
          </p:cNvPr>
          <p:cNvSpPr txBox="1"/>
          <p:nvPr/>
        </p:nvSpPr>
        <p:spPr>
          <a:xfrm>
            <a:off x="6018446" y="913885"/>
            <a:ext cx="1056700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000" b="1" i="1">
                <a:solidFill>
                  <a:srgbClr val="0000FF"/>
                </a:solidFill>
              </a:defRPr>
            </a:lvl1pPr>
          </a:lstStyle>
          <a:p>
            <a:pPr algn="ctr"/>
            <a:r>
              <a:rPr lang="en-US" altLang="zh-CN" sz="1200" i="0" dirty="0">
                <a:solidFill>
                  <a:srgbClr val="003399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One-to-many</a:t>
            </a:r>
          </a:p>
          <a:p>
            <a:pPr algn="ctr">
              <a:spcBef>
                <a:spcPts val="600"/>
              </a:spcBef>
            </a:pPr>
            <a:r>
              <a:rPr lang="zh-CN" altLang="en-US" sz="1200" i="0" dirty="0">
                <a:solidFill>
                  <a:srgbClr val="A1313F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一对多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4D83C40-C254-9C24-174B-314353735E7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0785" y="1801850"/>
            <a:ext cx="1667119" cy="220026"/>
          </a:xfrm>
          <a:prstGeom prst="rect">
            <a:avLst/>
          </a:prstGeom>
        </p:spPr>
      </p:pic>
      <p:cxnSp>
        <p:nvCxnSpPr>
          <p:cNvPr id="7" name="直接箭头连接符 7">
            <a:extLst>
              <a:ext uri="{FF2B5EF4-FFF2-40B4-BE49-F238E27FC236}">
                <a16:creationId xmlns:a16="http://schemas.microsoft.com/office/drawing/2014/main" id="{E83A0DF4-AC62-6CDE-45C8-994A22AB5AF0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2089081" y="2061291"/>
            <a:ext cx="51876" cy="313776"/>
          </a:xfrm>
          <a:prstGeom prst="straightConnector1">
            <a:avLst/>
          </a:prstGeom>
          <a:ln>
            <a:solidFill>
              <a:srgbClr val="901F2A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064A0C7B-942C-64E5-DBEB-2BE968D7B34A}"/>
              </a:ext>
            </a:extLst>
          </p:cNvPr>
          <p:cNvSpPr txBox="1"/>
          <p:nvPr/>
        </p:nvSpPr>
        <p:spPr>
          <a:xfrm>
            <a:off x="1804387" y="2375067"/>
            <a:ext cx="5693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solidFill>
                  <a:srgbClr val="003399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Many</a:t>
            </a:r>
            <a:endParaRPr lang="zh-CN" altLang="en-US" sz="1200" b="1" dirty="0">
              <a:solidFill>
                <a:srgbClr val="003399"/>
              </a:solidFill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9" name="直接箭头连接符 9">
            <a:extLst>
              <a:ext uri="{FF2B5EF4-FFF2-40B4-BE49-F238E27FC236}">
                <a16:creationId xmlns:a16="http://schemas.microsoft.com/office/drawing/2014/main" id="{F9F2469A-8377-AF06-9BD5-5C5172D7BE26}"/>
              </a:ext>
            </a:extLst>
          </p:cNvPr>
          <p:cNvCxnSpPr>
            <a:cxnSpLocks/>
            <a:stCxn id="10" idx="0"/>
          </p:cNvCxnSpPr>
          <p:nvPr/>
        </p:nvCxnSpPr>
        <p:spPr>
          <a:xfrm flipH="1" flipV="1">
            <a:off x="2589203" y="2022454"/>
            <a:ext cx="225150" cy="352613"/>
          </a:xfrm>
          <a:prstGeom prst="straightConnector1">
            <a:avLst/>
          </a:prstGeom>
          <a:ln>
            <a:solidFill>
              <a:srgbClr val="901F2A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CDA8DA38-AAED-D748-F995-43BBB71992F9}"/>
              </a:ext>
            </a:extLst>
          </p:cNvPr>
          <p:cNvSpPr txBox="1"/>
          <p:nvPr/>
        </p:nvSpPr>
        <p:spPr>
          <a:xfrm>
            <a:off x="2569571" y="2375067"/>
            <a:ext cx="4895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solidFill>
                  <a:srgbClr val="003399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One</a:t>
            </a:r>
            <a:endParaRPr lang="zh-CN" altLang="en-US" sz="1200" b="1" dirty="0">
              <a:solidFill>
                <a:srgbClr val="003399"/>
              </a:solidFill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8E07486D-3588-9097-7124-A2592B75374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5793" y="1993019"/>
            <a:ext cx="158054" cy="16498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011AC159-0AB7-C6FE-9A93-DAA1EB97EEE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2004" y="1759576"/>
            <a:ext cx="1184332" cy="233443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CA31DE00-500A-FE06-AFA7-99913705DB6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2004" y="2126595"/>
            <a:ext cx="1184332" cy="233443"/>
          </a:xfrm>
          <a:prstGeom prst="rect">
            <a:avLst/>
          </a:prstGeom>
          <a:ln>
            <a:noFill/>
            <a:tailEnd type="stealth" w="med" len="med"/>
          </a:ln>
        </p:spPr>
      </p:pic>
      <p:cxnSp>
        <p:nvCxnSpPr>
          <p:cNvPr id="16" name="直接箭头连接符 14">
            <a:extLst>
              <a:ext uri="{FF2B5EF4-FFF2-40B4-BE49-F238E27FC236}">
                <a16:creationId xmlns:a16="http://schemas.microsoft.com/office/drawing/2014/main" id="{ECA0955B-DE87-B7CA-BED6-AB7EDC8E0299}"/>
              </a:ext>
            </a:extLst>
          </p:cNvPr>
          <p:cNvCxnSpPr>
            <a:stCxn id="13" idx="1"/>
          </p:cNvCxnSpPr>
          <p:nvPr/>
        </p:nvCxnSpPr>
        <p:spPr>
          <a:xfrm flipH="1">
            <a:off x="6053068" y="1876298"/>
            <a:ext cx="358936" cy="11672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5">
            <a:extLst>
              <a:ext uri="{FF2B5EF4-FFF2-40B4-BE49-F238E27FC236}">
                <a16:creationId xmlns:a16="http://schemas.microsoft.com/office/drawing/2014/main" id="{11A14102-037F-473C-B027-1E75546F16E6}"/>
              </a:ext>
            </a:extLst>
          </p:cNvPr>
          <p:cNvCxnSpPr>
            <a:stCxn id="14" idx="1"/>
          </p:cNvCxnSpPr>
          <p:nvPr/>
        </p:nvCxnSpPr>
        <p:spPr>
          <a:xfrm flipH="1" flipV="1">
            <a:off x="6053068" y="2075511"/>
            <a:ext cx="358936" cy="167806"/>
          </a:xfrm>
          <a:prstGeom prst="straightConnector1">
            <a:avLst/>
          </a:prstGeom>
          <a:ln>
            <a:solidFill>
              <a:schemeClr val="tx1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6">
            <a:extLst>
              <a:ext uri="{FF2B5EF4-FFF2-40B4-BE49-F238E27FC236}">
                <a16:creationId xmlns:a16="http://schemas.microsoft.com/office/drawing/2014/main" id="{DF6C84B6-2D67-0991-9A0F-A542852E5D85}"/>
              </a:ext>
            </a:extLst>
          </p:cNvPr>
          <p:cNvCxnSpPr>
            <a:cxnSpLocks/>
            <a:stCxn id="19" idx="0"/>
          </p:cNvCxnSpPr>
          <p:nvPr/>
        </p:nvCxnSpPr>
        <p:spPr>
          <a:xfrm flipV="1">
            <a:off x="5726654" y="2180705"/>
            <a:ext cx="147794" cy="266815"/>
          </a:xfrm>
          <a:prstGeom prst="straightConnector1">
            <a:avLst/>
          </a:prstGeom>
          <a:ln>
            <a:solidFill>
              <a:srgbClr val="901F2A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8CAA3CF7-ABE8-97EE-8D79-CF33A5EC1368}"/>
              </a:ext>
            </a:extLst>
          </p:cNvPr>
          <p:cNvSpPr txBox="1"/>
          <p:nvPr/>
        </p:nvSpPr>
        <p:spPr>
          <a:xfrm>
            <a:off x="5497264" y="2447520"/>
            <a:ext cx="458780" cy="276999"/>
          </a:xfrm>
          <a:prstGeom prst="rect">
            <a:avLst/>
          </a:prstGeom>
          <a:ln>
            <a:noFill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rtlCol="0">
            <a:spAutoFit/>
          </a:bodyPr>
          <a:lstStyle/>
          <a:p>
            <a:r>
              <a:rPr lang="en-US" altLang="zh-CN" sz="1200" b="1" dirty="0">
                <a:solidFill>
                  <a:srgbClr val="003399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One</a:t>
            </a:r>
            <a:endParaRPr lang="zh-CN" altLang="en-US" sz="1200" b="1" dirty="0">
              <a:solidFill>
                <a:srgbClr val="003399"/>
              </a:solidFill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21" name="直接箭头连接符 18">
            <a:extLst>
              <a:ext uri="{FF2B5EF4-FFF2-40B4-BE49-F238E27FC236}">
                <a16:creationId xmlns:a16="http://schemas.microsoft.com/office/drawing/2014/main" id="{65BFAAAE-9B62-4742-E8D6-6C5E21D8B66B}"/>
              </a:ext>
            </a:extLst>
          </p:cNvPr>
          <p:cNvCxnSpPr>
            <a:cxnSpLocks/>
            <a:stCxn id="22" idx="0"/>
          </p:cNvCxnSpPr>
          <p:nvPr/>
        </p:nvCxnSpPr>
        <p:spPr>
          <a:xfrm flipH="1" flipV="1">
            <a:off x="6516216" y="2360038"/>
            <a:ext cx="51700" cy="203819"/>
          </a:xfrm>
          <a:prstGeom prst="straightConnector1">
            <a:avLst/>
          </a:prstGeom>
          <a:ln>
            <a:solidFill>
              <a:srgbClr val="901F2A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C282755A-7D15-8DFE-A323-24372A06CEE6}"/>
              </a:ext>
            </a:extLst>
          </p:cNvPr>
          <p:cNvSpPr txBox="1"/>
          <p:nvPr/>
        </p:nvSpPr>
        <p:spPr>
          <a:xfrm>
            <a:off x="6277548" y="2563857"/>
            <a:ext cx="580735" cy="276999"/>
          </a:xfrm>
          <a:prstGeom prst="rect">
            <a:avLst/>
          </a:prstGeom>
          <a:ln>
            <a:noFill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rtlCol="0">
            <a:spAutoFit/>
          </a:bodyPr>
          <a:lstStyle/>
          <a:p>
            <a:r>
              <a:rPr lang="en-US" altLang="zh-CN" sz="1200" b="1" dirty="0">
                <a:solidFill>
                  <a:srgbClr val="003399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Many</a:t>
            </a:r>
            <a:endParaRPr lang="zh-CN" altLang="en-US" sz="1200" b="1" dirty="0">
              <a:solidFill>
                <a:srgbClr val="003399"/>
              </a:solidFill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A57A4F12-4A13-0D55-6DC0-D52257FC93C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8360" y="3703915"/>
            <a:ext cx="478904" cy="486976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3CC1D98A-AD9B-47B8-7054-3EAB4309B32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4037" y="2913388"/>
            <a:ext cx="808493" cy="790527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CC8723B6-C1A5-0FED-B0BF-B1A642A713E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4976" y="3515406"/>
            <a:ext cx="788264" cy="783908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11759307-3197-018B-8357-61442759634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7342" y="4064725"/>
            <a:ext cx="808493" cy="804002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78856FD5-5CA6-D47A-0F53-2D20B2E8A558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3677616"/>
            <a:ext cx="452931" cy="452931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7423ECA3-436A-9D33-7673-557C06AC84C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1345" y="4234864"/>
            <a:ext cx="467265" cy="463725"/>
          </a:xfrm>
          <a:prstGeom prst="rect">
            <a:avLst/>
          </a:prstGeom>
          <a:ln w="25400">
            <a:noFill/>
            <a:tailEnd type="stealth" w="lg" len="lg"/>
          </a:ln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F879ADA3-4BE1-ACDE-A17F-4E4ECE2DB48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1025" y="3075806"/>
            <a:ext cx="472137" cy="475661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91D7F96F-BED6-EF2D-8FB4-A08CF198EEEB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8051" y="3378682"/>
            <a:ext cx="1102862" cy="1088044"/>
          </a:xfrm>
          <a:prstGeom prst="rect">
            <a:avLst/>
          </a:prstGeom>
        </p:spPr>
      </p:pic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FA52C83B-68F4-605F-29DD-84DC6F35DFE1}"/>
              </a:ext>
            </a:extLst>
          </p:cNvPr>
          <p:cNvCxnSpPr>
            <a:stCxn id="29" idx="3"/>
          </p:cNvCxnSpPr>
          <p:nvPr/>
        </p:nvCxnSpPr>
        <p:spPr>
          <a:xfrm>
            <a:off x="2263161" y="3313636"/>
            <a:ext cx="813368" cy="535435"/>
          </a:xfrm>
          <a:prstGeom prst="straightConnector1">
            <a:avLst/>
          </a:prstGeom>
          <a:ln w="25400">
            <a:solidFill>
              <a:schemeClr val="tx2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530F4272-03E1-C359-E1CB-6F178ED9FD27}"/>
              </a:ext>
            </a:extLst>
          </p:cNvPr>
          <p:cNvCxnSpPr>
            <a:stCxn id="27" idx="3"/>
          </p:cNvCxnSpPr>
          <p:nvPr/>
        </p:nvCxnSpPr>
        <p:spPr>
          <a:xfrm>
            <a:off x="1568547" y="3904082"/>
            <a:ext cx="1478232" cy="18623"/>
          </a:xfrm>
          <a:prstGeom prst="straightConnector1">
            <a:avLst/>
          </a:prstGeom>
          <a:ln w="25400">
            <a:solidFill>
              <a:schemeClr val="tx2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C77B7DAD-F390-3F37-82A3-76D113D1BF77}"/>
              </a:ext>
            </a:extLst>
          </p:cNvPr>
          <p:cNvCxnSpPr>
            <a:stCxn id="28" idx="3"/>
          </p:cNvCxnSpPr>
          <p:nvPr/>
        </p:nvCxnSpPr>
        <p:spPr>
          <a:xfrm flipV="1">
            <a:off x="2188610" y="3987751"/>
            <a:ext cx="887919" cy="478976"/>
          </a:xfrm>
          <a:prstGeom prst="straightConnector1">
            <a:avLst/>
          </a:prstGeom>
          <a:ln w="25400">
            <a:solidFill>
              <a:schemeClr val="tx2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8C3073D8-255A-3EC4-55C7-71A72610C1C1}"/>
              </a:ext>
            </a:extLst>
          </p:cNvPr>
          <p:cNvCxnSpPr>
            <a:stCxn id="23" idx="3"/>
            <a:endCxn id="24" idx="1"/>
          </p:cNvCxnSpPr>
          <p:nvPr/>
        </p:nvCxnSpPr>
        <p:spPr>
          <a:xfrm flipV="1">
            <a:off x="5497264" y="3308652"/>
            <a:ext cx="956773" cy="638751"/>
          </a:xfrm>
          <a:prstGeom prst="straightConnector1">
            <a:avLst/>
          </a:prstGeom>
          <a:ln w="25400">
            <a:solidFill>
              <a:schemeClr val="tx2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EAED9BB0-BE66-57E3-4EC6-3E47C18DDE8E}"/>
              </a:ext>
            </a:extLst>
          </p:cNvPr>
          <p:cNvCxnSpPr>
            <a:stCxn id="23" idx="3"/>
            <a:endCxn id="25" idx="1"/>
          </p:cNvCxnSpPr>
          <p:nvPr/>
        </p:nvCxnSpPr>
        <p:spPr>
          <a:xfrm flipV="1">
            <a:off x="5497265" y="3907360"/>
            <a:ext cx="1877712" cy="40043"/>
          </a:xfrm>
          <a:prstGeom prst="straightConnector1">
            <a:avLst/>
          </a:prstGeom>
          <a:ln w="25400">
            <a:solidFill>
              <a:schemeClr val="tx2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8F9600EE-EB2F-7B6D-355D-D067B2DBDE3A}"/>
              </a:ext>
            </a:extLst>
          </p:cNvPr>
          <p:cNvCxnSpPr>
            <a:stCxn id="23" idx="3"/>
            <a:endCxn id="26" idx="1"/>
          </p:cNvCxnSpPr>
          <p:nvPr/>
        </p:nvCxnSpPr>
        <p:spPr>
          <a:xfrm>
            <a:off x="5497264" y="3947403"/>
            <a:ext cx="960078" cy="519323"/>
          </a:xfrm>
          <a:prstGeom prst="straightConnector1">
            <a:avLst/>
          </a:prstGeom>
          <a:ln w="25400">
            <a:solidFill>
              <a:schemeClr val="tx2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Line 15">
            <a:extLst>
              <a:ext uri="{FF2B5EF4-FFF2-40B4-BE49-F238E27FC236}">
                <a16:creationId xmlns:a16="http://schemas.microsoft.com/office/drawing/2014/main" id="{CB489ADC-13A4-2217-25E9-34A22B21D74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55576" y="2838686"/>
            <a:ext cx="7704856" cy="38203"/>
          </a:xfrm>
          <a:prstGeom prst="line">
            <a:avLst/>
          </a:prstGeom>
          <a:noFill/>
          <a:ln w="12700">
            <a:solidFill>
              <a:schemeClr val="bg1">
                <a:lumMod val="65000"/>
              </a:schemeClr>
            </a:solidFill>
            <a:prstDash val="solid"/>
            <a:round/>
          </a:ln>
        </p:spPr>
        <p:txBody>
          <a:bodyPr/>
          <a:lstStyle/>
          <a:p>
            <a:endParaRPr lang="zh-CN" altLang="en-US" dirty="0"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8" name="Line 15">
            <a:extLst>
              <a:ext uri="{FF2B5EF4-FFF2-40B4-BE49-F238E27FC236}">
                <a16:creationId xmlns:a16="http://schemas.microsoft.com/office/drawing/2014/main" id="{7E9712E4-3A90-4D55-CA88-373E2F2794E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55576" y="1558362"/>
            <a:ext cx="7704856" cy="15355"/>
          </a:xfrm>
          <a:prstGeom prst="line">
            <a:avLst/>
          </a:prstGeom>
          <a:noFill/>
          <a:ln w="12700">
            <a:solidFill>
              <a:schemeClr val="bg1">
                <a:lumMod val="65000"/>
              </a:schemeClr>
            </a:solidFill>
            <a:prstDash val="solid"/>
            <a:round/>
          </a:ln>
        </p:spPr>
        <p:txBody>
          <a:bodyPr/>
          <a:lstStyle/>
          <a:p>
            <a:endParaRPr lang="zh-CN" altLang="en-US" dirty="0"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9" name="Line 15">
            <a:extLst>
              <a:ext uri="{FF2B5EF4-FFF2-40B4-BE49-F238E27FC236}">
                <a16:creationId xmlns:a16="http://schemas.microsoft.com/office/drawing/2014/main" id="{CE6239DF-29D3-8DA3-3D90-9C668BFC6C3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570203" y="906520"/>
            <a:ext cx="1797" cy="3980230"/>
          </a:xfrm>
          <a:prstGeom prst="line">
            <a:avLst/>
          </a:prstGeom>
          <a:noFill/>
          <a:ln w="12700">
            <a:solidFill>
              <a:schemeClr val="bg1">
                <a:lumMod val="65000"/>
              </a:schemeClr>
            </a:solidFill>
            <a:prstDash val="solid"/>
            <a:round/>
          </a:ln>
        </p:spPr>
        <p:txBody>
          <a:bodyPr/>
          <a:lstStyle/>
          <a:p>
            <a:endParaRPr lang="zh-CN" altLang="en-US" dirty="0"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51772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7F5843-4C18-9130-BD86-1F76D06ABC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360D2910-1BFC-0A56-490A-E2D6DB97C6BC}"/>
              </a:ext>
            </a:extLst>
          </p:cNvPr>
          <p:cNvSpPr/>
          <p:nvPr/>
        </p:nvSpPr>
        <p:spPr>
          <a:xfrm>
            <a:off x="395536" y="194945"/>
            <a:ext cx="7200800" cy="576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" sz="2400" b="1" dirty="0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应用</a:t>
            </a:r>
            <a:r>
              <a:rPr lang="zh-CN" altLang="en-US" sz="2400" b="1" dirty="0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举例（</a:t>
            </a:r>
            <a:r>
              <a:rPr lang="en-US" altLang="zh-CN" sz="2400" b="1" dirty="0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2400" b="1" dirty="0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）：</a:t>
            </a:r>
            <a:r>
              <a:rPr lang="en-US" altLang="zh-CN" sz="2400" b="1" dirty="0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Plug-and-play</a:t>
            </a:r>
            <a:r>
              <a:rPr lang="zh-CN" altLang="en-US" sz="2400" b="1" dirty="0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图像复原</a:t>
            </a:r>
            <a:endParaRPr lang="en" altLang="zh-CN" sz="2400" b="1" dirty="0">
              <a:solidFill>
                <a:srgbClr val="630D5F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B7DFEFD-8979-BDBC-A417-A049CB3936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2856" y="1391847"/>
            <a:ext cx="3006788" cy="409301"/>
          </a:xfrm>
          <a:prstGeom prst="rect">
            <a:avLst/>
          </a:prstGeom>
          <a:noFill/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D189369-9852-2952-BD0D-7E437A2501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2685" y="3402818"/>
            <a:ext cx="3318699" cy="81899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1C7FF82D-A4B8-3505-1FAF-D759802BE931}"/>
              </a:ext>
            </a:extLst>
          </p:cNvPr>
          <p:cNvSpPr txBox="1"/>
          <p:nvPr/>
        </p:nvSpPr>
        <p:spPr>
          <a:xfrm>
            <a:off x="846102" y="4387114"/>
            <a:ext cx="372589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rgbClr val="901F2A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半二次分裂算法求解图像复原的一般步骤</a:t>
            </a:r>
            <a:endParaRPr lang="en-US" altLang="zh-CN" sz="1400" b="1" dirty="0">
              <a:solidFill>
                <a:srgbClr val="901F2A"/>
              </a:solidFill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7FF0484-0CB6-8BA4-E5DC-E92753CBFFF6}"/>
              </a:ext>
            </a:extLst>
          </p:cNvPr>
          <p:cNvSpPr txBox="1"/>
          <p:nvPr/>
        </p:nvSpPr>
        <p:spPr>
          <a:xfrm>
            <a:off x="323528" y="1059582"/>
            <a:ext cx="1543950" cy="309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10000"/>
              </a:lnSpc>
            </a:pPr>
            <a:r>
              <a:rPr lang="en-US" altLang="zh-CN" sz="1400" b="1" dirty="0">
                <a:solidFill>
                  <a:srgbClr val="003399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1400" b="1" dirty="0">
                <a:solidFill>
                  <a:srgbClr val="003399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）建立目标函数：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410FB48-AC3B-7EDF-2489-D257CE686409}"/>
              </a:ext>
            </a:extLst>
          </p:cNvPr>
          <p:cNvSpPr txBox="1"/>
          <p:nvPr/>
        </p:nvSpPr>
        <p:spPr>
          <a:xfrm>
            <a:off x="353366" y="3017581"/>
            <a:ext cx="1595276" cy="309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10000"/>
              </a:lnSpc>
            </a:pPr>
            <a:r>
              <a:rPr lang="en-US" altLang="zh-CN" sz="1400" b="1" dirty="0">
                <a:solidFill>
                  <a:srgbClr val="003399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en-US" sz="1400" b="1" dirty="0">
                <a:solidFill>
                  <a:srgbClr val="003399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）交替迭代求解：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62349FF-C41E-B761-5E0D-E68F17BE7F36}"/>
              </a:ext>
            </a:extLst>
          </p:cNvPr>
          <p:cNvSpPr txBox="1"/>
          <p:nvPr/>
        </p:nvSpPr>
        <p:spPr>
          <a:xfrm>
            <a:off x="3707904" y="3847728"/>
            <a:ext cx="218763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rgbClr val="003399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1400" b="1" dirty="0">
                <a:solidFill>
                  <a:srgbClr val="003399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b</a:t>
            </a:r>
            <a:r>
              <a:rPr lang="zh-CN" altLang="en-US" sz="1400" b="1" dirty="0">
                <a:solidFill>
                  <a:srgbClr val="003399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） 对应</a:t>
            </a:r>
            <a:r>
              <a:rPr lang="zh-CN" altLang="en-US" sz="1400" b="1" dirty="0">
                <a:solidFill>
                  <a:srgbClr val="901F2A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高斯去噪问题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B72892E-A030-C0A9-7529-DB118EF2A73E}"/>
              </a:ext>
            </a:extLst>
          </p:cNvPr>
          <p:cNvSpPr txBox="1"/>
          <p:nvPr/>
        </p:nvSpPr>
        <p:spPr>
          <a:xfrm>
            <a:off x="3707904" y="3459820"/>
            <a:ext cx="204361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rgbClr val="003399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1400" b="1" dirty="0">
                <a:solidFill>
                  <a:srgbClr val="003399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zh-CN" altLang="en-US" sz="1400" b="1" dirty="0">
                <a:solidFill>
                  <a:srgbClr val="003399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） 一般存在</a:t>
            </a:r>
            <a:r>
              <a:rPr lang="zh-CN" altLang="en-US" sz="1400" b="1" dirty="0">
                <a:solidFill>
                  <a:srgbClr val="901F2A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解析解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D5793B6-8AC9-87FB-3182-BD09F590E012}"/>
              </a:ext>
            </a:extLst>
          </p:cNvPr>
          <p:cNvSpPr txBox="1"/>
          <p:nvPr/>
        </p:nvSpPr>
        <p:spPr>
          <a:xfrm>
            <a:off x="323528" y="2150167"/>
            <a:ext cx="2537395" cy="309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10000"/>
              </a:lnSpc>
            </a:pPr>
            <a:r>
              <a:rPr lang="en-US" altLang="zh-CN" sz="1400" b="1" dirty="0">
                <a:solidFill>
                  <a:srgbClr val="003399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1400" b="1" dirty="0">
                <a:solidFill>
                  <a:srgbClr val="003399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）引入辅助变量 </a:t>
            </a:r>
            <a:r>
              <a:rPr lang="en-US" altLang="zh-CN" sz="1400" b="1" dirty="0">
                <a:solidFill>
                  <a:srgbClr val="003399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z</a:t>
            </a:r>
            <a:r>
              <a:rPr lang="zh-CN" altLang="en-US" sz="1400" b="1" dirty="0">
                <a:solidFill>
                  <a:srgbClr val="003399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400" b="1" dirty="0">
                <a:solidFill>
                  <a:srgbClr val="003399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(=</a:t>
            </a:r>
            <a:r>
              <a:rPr lang="zh-CN" altLang="en-US" sz="1400" b="1" dirty="0">
                <a:solidFill>
                  <a:srgbClr val="003399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400" b="1" dirty="0">
                <a:solidFill>
                  <a:srgbClr val="003399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x)</a:t>
            </a:r>
            <a:r>
              <a:rPr lang="zh-CN" altLang="en-US" sz="1400" b="1" dirty="0">
                <a:solidFill>
                  <a:srgbClr val="003399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：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3518EB55-32A6-F4D4-163D-B5257BDB7D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1342" y="2514425"/>
            <a:ext cx="4292899" cy="444093"/>
          </a:xfrm>
          <a:prstGeom prst="rect">
            <a:avLst/>
          </a:prstGeom>
        </p:spPr>
      </p:pic>
      <p:cxnSp>
        <p:nvCxnSpPr>
          <p:cNvPr id="14" name="直接箭头连接符 7">
            <a:extLst>
              <a:ext uri="{FF2B5EF4-FFF2-40B4-BE49-F238E27FC236}">
                <a16:creationId xmlns:a16="http://schemas.microsoft.com/office/drawing/2014/main" id="{F43D074C-BCA6-AD49-88F6-FFB70AFA4DB1}"/>
              </a:ext>
            </a:extLst>
          </p:cNvPr>
          <p:cNvCxnSpPr>
            <a:cxnSpLocks/>
          </p:cNvCxnSpPr>
          <p:nvPr/>
        </p:nvCxnSpPr>
        <p:spPr>
          <a:xfrm flipH="1">
            <a:off x="2165249" y="1685904"/>
            <a:ext cx="94292" cy="199727"/>
          </a:xfrm>
          <a:prstGeom prst="straightConnector1">
            <a:avLst/>
          </a:prstGeom>
          <a:ln w="19050">
            <a:solidFill>
              <a:srgbClr val="901F2A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071E13C1-E7EA-874C-FE67-C071FC29B041}"/>
              </a:ext>
            </a:extLst>
          </p:cNvPr>
          <p:cNvSpPr txBox="1"/>
          <p:nvPr/>
        </p:nvSpPr>
        <p:spPr>
          <a:xfrm>
            <a:off x="1695468" y="1927684"/>
            <a:ext cx="1014090" cy="2840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200" b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数据保真项</a:t>
            </a:r>
            <a:endParaRPr lang="zh-CN" altLang="en-US" sz="1200" dirty="0"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3C502806-9EC9-4EE6-86F6-15AFFE1DE4F3}"/>
              </a:ext>
            </a:extLst>
          </p:cNvPr>
          <p:cNvSpPr txBox="1"/>
          <p:nvPr/>
        </p:nvSpPr>
        <p:spPr>
          <a:xfrm>
            <a:off x="2990368" y="1927684"/>
            <a:ext cx="717536" cy="2840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200" b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先验项</a:t>
            </a:r>
            <a:endParaRPr lang="zh-CN" altLang="en-US" sz="1200" dirty="0"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8" name="直接箭头连接符 7">
            <a:extLst>
              <a:ext uri="{FF2B5EF4-FFF2-40B4-BE49-F238E27FC236}">
                <a16:creationId xmlns:a16="http://schemas.microsoft.com/office/drawing/2014/main" id="{0CB1D0D2-66B1-063F-0B95-314CDDF94E00}"/>
              </a:ext>
            </a:extLst>
          </p:cNvPr>
          <p:cNvCxnSpPr>
            <a:cxnSpLocks/>
          </p:cNvCxnSpPr>
          <p:nvPr/>
        </p:nvCxnSpPr>
        <p:spPr>
          <a:xfrm>
            <a:off x="3299389" y="1685904"/>
            <a:ext cx="0" cy="216000"/>
          </a:xfrm>
          <a:prstGeom prst="straightConnector1">
            <a:avLst/>
          </a:prstGeom>
          <a:ln w="19050">
            <a:solidFill>
              <a:srgbClr val="901F2A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AED47CE0-FB63-3610-0CC6-70F29C81E460}"/>
              </a:ext>
            </a:extLst>
          </p:cNvPr>
          <p:cNvSpPr txBox="1"/>
          <p:nvPr/>
        </p:nvSpPr>
        <p:spPr>
          <a:xfrm>
            <a:off x="5614356" y="1059582"/>
            <a:ext cx="3206350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b="1" dirty="0">
                <a:solidFill>
                  <a:srgbClr val="901F2A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数据保真项</a:t>
            </a:r>
            <a:r>
              <a:rPr lang="zh-CN" altLang="en-US" sz="1400" b="1" dirty="0">
                <a:solidFill>
                  <a:srgbClr val="003399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zh-CN" altLang="en-US" sz="1400" dirty="0">
                <a:solidFill>
                  <a:srgbClr val="003399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约束解符合退化过程；</a:t>
            </a:r>
            <a:r>
              <a:rPr lang="zh-CN" altLang="en-US" sz="1400" b="1" dirty="0">
                <a:solidFill>
                  <a:srgbClr val="901F2A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先验项</a:t>
            </a:r>
            <a:r>
              <a:rPr lang="zh-CN" altLang="en-US" sz="1400" dirty="0">
                <a:solidFill>
                  <a:srgbClr val="003399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：约束解符合清晰图像的性质</a:t>
            </a:r>
            <a:endParaRPr lang="en-US" altLang="zh-CN" sz="1400" dirty="0">
              <a:solidFill>
                <a:srgbClr val="003399"/>
              </a:solidFill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sz="1400" dirty="0">
              <a:solidFill>
                <a:srgbClr val="003399"/>
              </a:solidFill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l-GR" sz="1400" b="1" dirty="0">
                <a:solidFill>
                  <a:srgbClr val="901F2A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参数</a:t>
            </a:r>
            <a:r>
              <a:rPr lang="zh-CN" altLang="en-US" sz="1400" b="1" dirty="0">
                <a:solidFill>
                  <a:srgbClr val="901F2A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含义</a:t>
            </a:r>
            <a:r>
              <a:rPr lang="zh-CN" altLang="en-US" sz="1400" dirty="0">
                <a:solidFill>
                  <a:srgbClr val="003399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el-GR" altLang="zh-CN" sz="1400" dirty="0">
                <a:solidFill>
                  <a:srgbClr val="003399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σ</a:t>
            </a:r>
            <a:r>
              <a:rPr lang="zh-CN" altLang="en-US" sz="1400" dirty="0">
                <a:solidFill>
                  <a:srgbClr val="003399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表示</a:t>
            </a:r>
            <a:r>
              <a:rPr lang="en-US" altLang="zh-CN" sz="1400" b="1" dirty="0">
                <a:solidFill>
                  <a:srgbClr val="003399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y</a:t>
            </a:r>
            <a:r>
              <a:rPr lang="zh-CN" altLang="en-US" sz="1400" dirty="0">
                <a:solidFill>
                  <a:srgbClr val="003399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的噪声水平；</a:t>
            </a:r>
            <a:r>
              <a:rPr lang="en-US" altLang="zh-CN" sz="1400" dirty="0" err="1">
                <a:solidFill>
                  <a:srgbClr val="003399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λ</a:t>
            </a:r>
            <a:r>
              <a:rPr lang="zh-CN" altLang="en-US" sz="1400" dirty="0">
                <a:solidFill>
                  <a:srgbClr val="003399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表示先验项权重，与具体任务无关，是固定的；</a:t>
            </a:r>
            <a:r>
              <a:rPr lang="en-US" altLang="zh-CN" sz="1400" dirty="0" err="1">
                <a:solidFill>
                  <a:srgbClr val="003399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μ</a:t>
            </a:r>
            <a:r>
              <a:rPr lang="zh-CN" altLang="en-US" sz="1400" dirty="0">
                <a:solidFill>
                  <a:srgbClr val="003399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应该</a:t>
            </a:r>
            <a:r>
              <a:rPr lang="zh-CN" altLang="en-US" sz="1400" dirty="0">
                <a:solidFill>
                  <a:srgbClr val="C0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足够大</a:t>
            </a:r>
            <a:r>
              <a:rPr lang="zh-CN" altLang="en-US" sz="1400" dirty="0">
                <a:solidFill>
                  <a:srgbClr val="003399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才能使得</a:t>
            </a:r>
            <a:r>
              <a:rPr lang="en-US" altLang="zh-CN" sz="1400" b="1" dirty="0">
                <a:solidFill>
                  <a:srgbClr val="003399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z</a:t>
            </a:r>
            <a:r>
              <a:rPr lang="zh-CN" altLang="en-US" sz="1400" dirty="0">
                <a:solidFill>
                  <a:srgbClr val="003399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近似等于</a:t>
            </a:r>
            <a:r>
              <a:rPr lang="en-US" altLang="zh-CN" sz="1400" b="1" dirty="0">
                <a:solidFill>
                  <a:srgbClr val="003399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lang="zh-CN" altLang="en-US" sz="1400" dirty="0">
                <a:solidFill>
                  <a:srgbClr val="003399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，但是</a:t>
            </a:r>
            <a:r>
              <a:rPr lang="zh-CN" altLang="en-US" sz="1400" dirty="0">
                <a:solidFill>
                  <a:srgbClr val="C0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过大会导致收敛慢</a:t>
            </a:r>
            <a:r>
              <a:rPr lang="zh-CN" altLang="en-US" sz="1400" dirty="0">
                <a:solidFill>
                  <a:srgbClr val="003399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，因此普遍的设置是使其</a:t>
            </a:r>
            <a:r>
              <a:rPr lang="zh-CN" altLang="en-US" sz="1400" dirty="0">
                <a:solidFill>
                  <a:srgbClr val="C0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随着迭代次数单调递增</a:t>
            </a:r>
            <a:endParaRPr lang="en-US" altLang="zh-CN" sz="1400" dirty="0">
              <a:solidFill>
                <a:srgbClr val="C00000"/>
              </a:solidFill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sz="1400" b="1" dirty="0">
              <a:solidFill>
                <a:srgbClr val="003399"/>
              </a:solidFill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b="1" dirty="0">
                <a:solidFill>
                  <a:srgbClr val="901F2A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数据保真项子问题</a:t>
            </a:r>
            <a:r>
              <a:rPr lang="zh-CN" altLang="en-US" sz="1400" b="1" dirty="0">
                <a:solidFill>
                  <a:srgbClr val="003399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zh-CN" altLang="en-US" sz="1400" dirty="0">
                <a:solidFill>
                  <a:srgbClr val="003399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一般存在解析解（有显示数学表达式的精确解）</a:t>
            </a:r>
            <a:r>
              <a:rPr lang="zh-CN" altLang="en-US" sz="1400" b="1" dirty="0">
                <a:solidFill>
                  <a:srgbClr val="003399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；</a:t>
            </a:r>
            <a:r>
              <a:rPr lang="zh-CN" altLang="en-US" sz="1400" b="1" dirty="0">
                <a:solidFill>
                  <a:srgbClr val="901F2A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先验项子问题</a:t>
            </a:r>
            <a:r>
              <a:rPr lang="zh-CN" altLang="en-US" sz="1400" b="1" dirty="0">
                <a:solidFill>
                  <a:srgbClr val="003399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zh-CN" altLang="en-US" sz="1400" dirty="0">
                <a:solidFill>
                  <a:srgbClr val="003399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从贝叶斯角度来说对应一个高斯去噪问题</a:t>
            </a:r>
            <a:endParaRPr lang="en-US" altLang="zh-CN" sz="1400" dirty="0">
              <a:solidFill>
                <a:srgbClr val="003399"/>
              </a:solidFill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endParaRPr lang="zh-CN" altLang="en-US" sz="1400" b="1" dirty="0">
              <a:solidFill>
                <a:srgbClr val="003399"/>
              </a:solidFill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1" name="云形标注 20">
            <a:extLst>
              <a:ext uri="{FF2B5EF4-FFF2-40B4-BE49-F238E27FC236}">
                <a16:creationId xmlns:a16="http://schemas.microsoft.com/office/drawing/2014/main" id="{06CF8F59-09FC-5FD1-4C6A-5F14E0AC6489}"/>
              </a:ext>
            </a:extLst>
          </p:cNvPr>
          <p:cNvSpPr/>
          <p:nvPr/>
        </p:nvSpPr>
        <p:spPr>
          <a:xfrm>
            <a:off x="5049595" y="4390617"/>
            <a:ext cx="1653946" cy="612648"/>
          </a:xfrm>
          <a:prstGeom prst="cloudCallout">
            <a:avLst>
              <a:gd name="adj1" fmla="val -47101"/>
              <a:gd name="adj2" fmla="val -83113"/>
            </a:avLst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rgbClr val="003399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用深度学习模型取代🤔？</a:t>
            </a:r>
          </a:p>
        </p:txBody>
      </p:sp>
    </p:spTree>
    <p:extLst>
      <p:ext uri="{BB962C8B-B14F-4D97-AF65-F5344CB8AC3E}">
        <p14:creationId xmlns:p14="http://schemas.microsoft.com/office/powerpoint/2010/main" val="42110693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F5853F-B38F-3040-46CD-7F9270E726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6A8F42CE-ADE2-F359-060B-D6447EDBF317}"/>
              </a:ext>
            </a:extLst>
          </p:cNvPr>
          <p:cNvSpPr/>
          <p:nvPr/>
        </p:nvSpPr>
        <p:spPr>
          <a:xfrm>
            <a:off x="395536" y="194945"/>
            <a:ext cx="7200800" cy="576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" sz="2400" b="1" dirty="0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应用</a:t>
            </a:r>
            <a:r>
              <a:rPr lang="zh-CN" altLang="en-US" sz="2400" b="1" dirty="0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举例（</a:t>
            </a:r>
            <a:r>
              <a:rPr lang="en-US" altLang="zh-CN" sz="2400" b="1" dirty="0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2400" b="1" dirty="0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）： </a:t>
            </a:r>
            <a:r>
              <a:rPr lang="en-US" altLang="zh-CN" sz="2400" b="1" dirty="0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Plug-and-play</a:t>
            </a:r>
            <a:r>
              <a:rPr lang="zh-CN" altLang="en-US" sz="2400" b="1" dirty="0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图像复原</a:t>
            </a:r>
            <a:endParaRPr lang="en" altLang="zh-CN" sz="2400" b="1" dirty="0">
              <a:solidFill>
                <a:srgbClr val="630D5F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CD7ED2A-F52A-DC2F-DE5F-ED61A9DB1F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490" y="3322166"/>
            <a:ext cx="4860842" cy="122744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E0814B2D-B38D-8372-1C0A-8784352BDB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466" y="1247831"/>
            <a:ext cx="3006788" cy="409301"/>
          </a:xfrm>
          <a:prstGeom prst="rect">
            <a:avLst/>
          </a:prstGeom>
          <a:noFill/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1EECA16E-BD45-D6F1-9285-0555824ACC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5295" y="2092891"/>
            <a:ext cx="3318699" cy="81899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A3959027-E236-6D2A-369F-52BE1C15E128}"/>
              </a:ext>
            </a:extLst>
          </p:cNvPr>
          <p:cNvSpPr txBox="1"/>
          <p:nvPr/>
        </p:nvSpPr>
        <p:spPr>
          <a:xfrm>
            <a:off x="467544" y="909621"/>
            <a:ext cx="1543950" cy="309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10000"/>
              </a:lnSpc>
            </a:pPr>
            <a:r>
              <a:rPr lang="zh-CN" altLang="en-US" sz="1400" b="1" dirty="0">
                <a:solidFill>
                  <a:srgbClr val="003399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目标函数：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421F6362-3458-2561-9D7C-E5D62ED9E2A4}"/>
              </a:ext>
            </a:extLst>
          </p:cNvPr>
          <p:cNvSpPr txBox="1"/>
          <p:nvPr/>
        </p:nvSpPr>
        <p:spPr>
          <a:xfrm>
            <a:off x="472334" y="1718686"/>
            <a:ext cx="1595276" cy="309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10000"/>
              </a:lnSpc>
            </a:pPr>
            <a:r>
              <a:rPr lang="zh-CN" altLang="en-US" sz="1400" b="1" dirty="0">
                <a:solidFill>
                  <a:srgbClr val="003399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优化求解：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C620F0D6-EE5E-2AA3-AC40-86755B76E18F}"/>
              </a:ext>
            </a:extLst>
          </p:cNvPr>
          <p:cNvSpPr txBox="1"/>
          <p:nvPr/>
        </p:nvSpPr>
        <p:spPr>
          <a:xfrm>
            <a:off x="3680514" y="2537801"/>
            <a:ext cx="218763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rgbClr val="003399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1400" b="1" dirty="0">
                <a:solidFill>
                  <a:srgbClr val="003399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b</a:t>
            </a:r>
            <a:r>
              <a:rPr lang="zh-CN" altLang="en-US" sz="1400" b="1" dirty="0">
                <a:solidFill>
                  <a:srgbClr val="003399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） 对应</a:t>
            </a:r>
            <a:r>
              <a:rPr lang="zh-CN" altLang="en-US" sz="1400" b="1" dirty="0">
                <a:solidFill>
                  <a:srgbClr val="901F2A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高斯去噪问题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48E77187-64ED-1D9C-1F65-FF3EE09D3574}"/>
              </a:ext>
            </a:extLst>
          </p:cNvPr>
          <p:cNvSpPr txBox="1"/>
          <p:nvPr/>
        </p:nvSpPr>
        <p:spPr>
          <a:xfrm>
            <a:off x="3680514" y="2149893"/>
            <a:ext cx="204361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rgbClr val="003399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1400" b="1" dirty="0">
                <a:solidFill>
                  <a:srgbClr val="003399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zh-CN" altLang="en-US" sz="1400" b="1" dirty="0">
                <a:solidFill>
                  <a:srgbClr val="003399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）</a:t>
            </a:r>
            <a:endParaRPr lang="zh-CN" altLang="en-US" sz="1400" b="1" dirty="0">
              <a:solidFill>
                <a:srgbClr val="901F2A"/>
              </a:solidFill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5" name="矩形标注 24">
            <a:extLst>
              <a:ext uri="{FF2B5EF4-FFF2-40B4-BE49-F238E27FC236}">
                <a16:creationId xmlns:a16="http://schemas.microsoft.com/office/drawing/2014/main" id="{ECC351B9-D3CF-734B-EDCC-7236E512E7FB}"/>
              </a:ext>
            </a:extLst>
          </p:cNvPr>
          <p:cNvSpPr/>
          <p:nvPr/>
        </p:nvSpPr>
        <p:spPr>
          <a:xfrm>
            <a:off x="625466" y="3268292"/>
            <a:ext cx="4988890" cy="1535705"/>
          </a:xfrm>
          <a:prstGeom prst="wedgeRectCallout">
            <a:avLst>
              <a:gd name="adj1" fmla="val 4453"/>
              <a:gd name="adj2" fmla="val -80299"/>
            </a:avLst>
          </a:prstGeom>
          <a:noFill/>
          <a:ln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DBFF8EAB-6AED-BF00-E835-1C86D56A690B}"/>
              </a:ext>
            </a:extLst>
          </p:cNvPr>
          <p:cNvSpPr txBox="1"/>
          <p:nvPr/>
        </p:nvSpPr>
        <p:spPr>
          <a:xfrm>
            <a:off x="2026096" y="4496220"/>
            <a:ext cx="218763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400" b="1" dirty="0">
                <a:solidFill>
                  <a:srgbClr val="901F2A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深度去噪模型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1AF8812B-47E4-485B-C0E2-523CBB25BC05}"/>
              </a:ext>
            </a:extLst>
          </p:cNvPr>
          <p:cNvSpPr txBox="1"/>
          <p:nvPr/>
        </p:nvSpPr>
        <p:spPr>
          <a:xfrm rot="1072158">
            <a:off x="3329432" y="3004836"/>
            <a:ext cx="13209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rgbClr val="901F2A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替代</a:t>
            </a:r>
            <a:r>
              <a:rPr lang="en-US" altLang="zh-CN" sz="1400" b="1" dirty="0">
                <a:solidFill>
                  <a:srgbClr val="901F2A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(b)</a:t>
            </a:r>
            <a:endParaRPr lang="zh-CN" altLang="en-US" sz="1400" b="1" dirty="0">
              <a:solidFill>
                <a:srgbClr val="901F2A"/>
              </a:solidFill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73586DE9-96B3-663F-8409-FF243A537571}"/>
              </a:ext>
            </a:extLst>
          </p:cNvPr>
          <p:cNvSpPr txBox="1"/>
          <p:nvPr/>
        </p:nvSpPr>
        <p:spPr>
          <a:xfrm>
            <a:off x="5614356" y="1620545"/>
            <a:ext cx="320635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b="1" dirty="0">
                <a:solidFill>
                  <a:srgbClr val="901F2A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核心思想</a:t>
            </a:r>
            <a:r>
              <a:rPr lang="zh-CN" altLang="en-US" sz="1400" b="1" dirty="0">
                <a:solidFill>
                  <a:srgbClr val="003399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zh-CN" altLang="en-US" sz="1400" dirty="0">
                <a:solidFill>
                  <a:srgbClr val="003399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将深度去噪模型嵌入到优化算法中求解公式（</a:t>
            </a:r>
            <a:r>
              <a:rPr lang="en" altLang="zh-CN" sz="1400" dirty="0">
                <a:solidFill>
                  <a:srgbClr val="003399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b</a:t>
            </a:r>
            <a:r>
              <a:rPr lang="zh-CN" altLang="en" sz="1400" dirty="0">
                <a:solidFill>
                  <a:srgbClr val="003399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）</a:t>
            </a:r>
            <a:endParaRPr lang="en-US" altLang="zh-CN" sz="1400" dirty="0">
              <a:solidFill>
                <a:srgbClr val="003399"/>
              </a:solidFill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sz="1400" dirty="0">
              <a:solidFill>
                <a:srgbClr val="003399"/>
              </a:solidFill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b="1" dirty="0">
                <a:solidFill>
                  <a:srgbClr val="901F2A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关键</a:t>
            </a:r>
            <a:r>
              <a:rPr lang="zh-CN" altLang="el-GR" sz="1400" b="1" dirty="0">
                <a:solidFill>
                  <a:srgbClr val="901F2A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参数</a:t>
            </a:r>
            <a:r>
              <a:rPr lang="zh-CN" altLang="en-US" sz="1400" dirty="0">
                <a:solidFill>
                  <a:srgbClr val="003399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：数据保真项子问题：</a:t>
            </a:r>
            <a:r>
              <a:rPr lang="en-US" altLang="zh-CN" sz="1400" b="1" dirty="0" err="1">
                <a:solidFill>
                  <a:srgbClr val="C0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μ</a:t>
            </a:r>
            <a:r>
              <a:rPr lang="el-GR" altLang="zh-CN" sz="1400" b="1" dirty="0">
                <a:solidFill>
                  <a:srgbClr val="003399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σ</a:t>
            </a:r>
            <a:r>
              <a:rPr lang="en-US" altLang="zh-CN" sz="1400" b="1" dirty="0">
                <a:solidFill>
                  <a:srgbClr val="003399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^2</a:t>
            </a:r>
            <a:r>
              <a:rPr lang="zh-CN" altLang="en-US" sz="1400" b="1" dirty="0">
                <a:solidFill>
                  <a:srgbClr val="003399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en-US" sz="1400" dirty="0">
                <a:solidFill>
                  <a:srgbClr val="003399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；先验项子问题：</a:t>
            </a:r>
            <a:r>
              <a:rPr lang="en-US" altLang="zh-CN" sz="1400" b="1" dirty="0">
                <a:solidFill>
                  <a:srgbClr val="003399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sqrt(</a:t>
            </a:r>
            <a:r>
              <a:rPr lang="en-US" altLang="zh-CN" sz="1400" b="1" dirty="0" err="1">
                <a:solidFill>
                  <a:srgbClr val="C0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λ</a:t>
            </a:r>
            <a:r>
              <a:rPr lang="en-US" altLang="zh-CN" sz="1400" b="1" dirty="0">
                <a:solidFill>
                  <a:srgbClr val="003399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/</a:t>
            </a:r>
            <a:r>
              <a:rPr lang="en-US" altLang="zh-CN" sz="1400" b="1" dirty="0" err="1">
                <a:solidFill>
                  <a:srgbClr val="C0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μ</a:t>
            </a:r>
            <a:r>
              <a:rPr lang="en-US" altLang="zh-CN" sz="1400" b="1" dirty="0">
                <a:solidFill>
                  <a:srgbClr val="003399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)</a:t>
            </a:r>
          </a:p>
          <a:p>
            <a:endParaRPr lang="en-US" altLang="zh-CN" sz="1400" b="1" dirty="0">
              <a:solidFill>
                <a:srgbClr val="003399"/>
              </a:solidFill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b="1" dirty="0">
                <a:solidFill>
                  <a:srgbClr val="901F2A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深度去噪网络</a:t>
            </a:r>
            <a:r>
              <a:rPr lang="zh-CN" altLang="en-US" sz="1400" b="1" dirty="0">
                <a:solidFill>
                  <a:srgbClr val="003399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zh-CN" altLang="en-US" sz="1400" dirty="0">
                <a:solidFill>
                  <a:srgbClr val="003399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等价于一个函数</a:t>
            </a:r>
            <a:r>
              <a:rPr lang="en-US" altLang="zh-CN" sz="1400" b="1" dirty="0" err="1">
                <a:solidFill>
                  <a:srgbClr val="003399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z_k</a:t>
            </a:r>
            <a:r>
              <a:rPr lang="en-US" altLang="zh-CN" sz="1400" b="1" dirty="0">
                <a:solidFill>
                  <a:srgbClr val="003399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= Denoiser(</a:t>
            </a:r>
            <a:r>
              <a:rPr lang="en-US" altLang="zh-CN" sz="1400" b="1" dirty="0" err="1">
                <a:solidFill>
                  <a:srgbClr val="003399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x_k</a:t>
            </a:r>
            <a:r>
              <a:rPr lang="en-US" altLang="zh-CN" sz="1400" b="1" dirty="0">
                <a:solidFill>
                  <a:srgbClr val="003399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, sqrt(</a:t>
            </a:r>
            <a:r>
              <a:rPr lang="en-US" altLang="zh-CN" sz="1400" b="1" dirty="0" err="1">
                <a:solidFill>
                  <a:srgbClr val="C0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λ</a:t>
            </a:r>
            <a:r>
              <a:rPr lang="en-US" altLang="zh-CN" sz="1400" b="1" dirty="0">
                <a:solidFill>
                  <a:srgbClr val="003399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/</a:t>
            </a:r>
            <a:r>
              <a:rPr lang="en-US" altLang="zh-CN" sz="1400" b="1" dirty="0" err="1">
                <a:solidFill>
                  <a:srgbClr val="C0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μ</a:t>
            </a:r>
            <a:r>
              <a:rPr lang="en-US" altLang="zh-CN" sz="1400" b="1" dirty="0">
                <a:solidFill>
                  <a:srgbClr val="003399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))</a:t>
            </a:r>
          </a:p>
          <a:p>
            <a:endParaRPr lang="zh-CN" altLang="en-US" sz="1400" b="1" dirty="0">
              <a:solidFill>
                <a:srgbClr val="003399"/>
              </a:solidFill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58FA42EB-0F0A-DAB8-66CA-5B9B1F627457}"/>
              </a:ext>
            </a:extLst>
          </p:cNvPr>
          <p:cNvSpPr txBox="1"/>
          <p:nvPr/>
        </p:nvSpPr>
        <p:spPr>
          <a:xfrm>
            <a:off x="670163" y="4550080"/>
            <a:ext cx="131123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700" b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输入：噪声图像、噪声水平</a:t>
            </a:r>
            <a:endParaRPr lang="zh-CN" altLang="en-US" sz="700" dirty="0"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3125230C-21F6-0EBA-889C-238A585D44F0}"/>
              </a:ext>
            </a:extLst>
          </p:cNvPr>
          <p:cNvSpPr txBox="1"/>
          <p:nvPr/>
        </p:nvSpPr>
        <p:spPr>
          <a:xfrm>
            <a:off x="4427963" y="4549611"/>
            <a:ext cx="1004626" cy="20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700" b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输出：去噪后的结果</a:t>
            </a:r>
            <a:endParaRPr lang="zh-CN" altLang="en-US" sz="700" dirty="0"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63526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0246A0-FACA-CEB3-E4BA-78CAC0C82D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ABCE81AB-99F7-CC53-DE09-4C667B869BA1}"/>
              </a:ext>
            </a:extLst>
          </p:cNvPr>
          <p:cNvSpPr/>
          <p:nvPr/>
        </p:nvSpPr>
        <p:spPr>
          <a:xfrm>
            <a:off x="395536" y="194945"/>
            <a:ext cx="7200800" cy="576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" sz="2400" b="1" dirty="0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应用</a:t>
            </a:r>
            <a:r>
              <a:rPr lang="zh-CN" altLang="en-US" sz="2400" b="1" dirty="0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举例（</a:t>
            </a:r>
            <a:r>
              <a:rPr lang="en-US" altLang="zh-CN" sz="2400" b="1" dirty="0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2400" b="1" dirty="0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）：</a:t>
            </a:r>
            <a:r>
              <a:rPr lang="en-US" altLang="zh-CN" sz="2400" b="1" dirty="0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Plug-and-play</a:t>
            </a:r>
            <a:r>
              <a:rPr lang="zh-CN" altLang="en-US" sz="2400" b="1" dirty="0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图像复原</a:t>
            </a:r>
            <a:endParaRPr lang="en" altLang="zh-CN" sz="2400" b="1" dirty="0">
              <a:solidFill>
                <a:srgbClr val="630D5F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8FD693C-E91B-6FF7-B573-4ED72CB61E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987574"/>
            <a:ext cx="7772400" cy="2873753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5B2DD39B-61B6-B982-7A7C-260FD26B6F41}"/>
              </a:ext>
            </a:extLst>
          </p:cNvPr>
          <p:cNvSpPr txBox="1"/>
          <p:nvPr/>
        </p:nvSpPr>
        <p:spPr>
          <a:xfrm>
            <a:off x="685800" y="3842514"/>
            <a:ext cx="4750296" cy="10209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b="1" dirty="0">
                <a:solidFill>
                  <a:srgbClr val="A1313F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关键问题</a:t>
            </a:r>
            <a:r>
              <a:rPr lang="zh-CN" altLang="en-US" sz="1400" b="1" dirty="0">
                <a:solidFill>
                  <a:srgbClr val="003399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zh-CN" altLang="en-US" sz="1400" dirty="0">
                <a:solidFill>
                  <a:srgbClr val="003399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参数</a:t>
            </a:r>
            <a:r>
              <a:rPr lang="en-US" altLang="zh-CN" sz="1400" dirty="0">
                <a:solidFill>
                  <a:srgbClr val="901F2A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α_k </a:t>
            </a:r>
            <a:r>
              <a:rPr lang="en-US" altLang="zh-CN" sz="1400" dirty="0">
                <a:solidFill>
                  <a:srgbClr val="003399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= </a:t>
            </a:r>
            <a:r>
              <a:rPr lang="en-US" altLang="zh-CN" sz="1400" dirty="0" err="1">
                <a:solidFill>
                  <a:srgbClr val="003399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μ</a:t>
            </a:r>
            <a:r>
              <a:rPr lang="el-GR" altLang="zh-CN" sz="1400" dirty="0">
                <a:solidFill>
                  <a:srgbClr val="003399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σ</a:t>
            </a:r>
            <a:r>
              <a:rPr lang="en-US" altLang="zh-CN" sz="1400" dirty="0">
                <a:solidFill>
                  <a:srgbClr val="003399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^2</a:t>
            </a:r>
            <a:r>
              <a:rPr lang="zh-CN" altLang="en-US" sz="1400" dirty="0">
                <a:solidFill>
                  <a:srgbClr val="003399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和参数</a:t>
            </a:r>
            <a:r>
              <a:rPr lang="en-US" altLang="zh-CN" sz="1400" dirty="0">
                <a:solidFill>
                  <a:srgbClr val="901F2A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β_k </a:t>
            </a:r>
            <a:r>
              <a:rPr lang="en-US" altLang="zh-CN" sz="1400" dirty="0">
                <a:solidFill>
                  <a:srgbClr val="003399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=</a:t>
            </a:r>
            <a:r>
              <a:rPr lang="zh-CN" altLang="en-US" sz="1400" dirty="0">
                <a:solidFill>
                  <a:srgbClr val="003399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400" dirty="0">
                <a:solidFill>
                  <a:srgbClr val="003399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sqrt(</a:t>
            </a:r>
            <a:r>
              <a:rPr lang="en-US" altLang="zh-CN" sz="1400" dirty="0" err="1">
                <a:solidFill>
                  <a:srgbClr val="003399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λ</a:t>
            </a:r>
            <a:r>
              <a:rPr lang="en-US" altLang="zh-CN" sz="1400" dirty="0">
                <a:solidFill>
                  <a:srgbClr val="003399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/</a:t>
            </a:r>
            <a:r>
              <a:rPr lang="en-US" altLang="zh-CN" sz="1400" dirty="0" err="1">
                <a:solidFill>
                  <a:srgbClr val="003399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μ</a:t>
            </a:r>
            <a:r>
              <a:rPr lang="en-US" altLang="zh-CN" sz="1400" dirty="0">
                <a:solidFill>
                  <a:srgbClr val="003399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lang="zh-CN" altLang="en-US" sz="1400" dirty="0">
                <a:solidFill>
                  <a:srgbClr val="003399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的设置</a:t>
            </a:r>
            <a:endParaRPr lang="en-US" altLang="zh-CN" sz="1400" dirty="0">
              <a:solidFill>
                <a:srgbClr val="003399"/>
              </a:solidFill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400" b="1" dirty="0">
                <a:solidFill>
                  <a:srgbClr val="A1313F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设置准则</a:t>
            </a:r>
            <a:r>
              <a:rPr lang="zh-CN" altLang="en-US" sz="1400" b="1" dirty="0">
                <a:solidFill>
                  <a:srgbClr val="003399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zh-CN" altLang="en-US" sz="1400" dirty="0">
                <a:solidFill>
                  <a:srgbClr val="003399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先确定每次迭代中深度去噪网络的噪声水平</a:t>
            </a:r>
            <a:r>
              <a:rPr lang="en-US" altLang="zh-CN" sz="1400" dirty="0">
                <a:solidFill>
                  <a:srgbClr val="901F2A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β_k</a:t>
            </a:r>
            <a:r>
              <a:rPr lang="zh-CN" altLang="en-US" sz="1400" dirty="0">
                <a:solidFill>
                  <a:srgbClr val="003399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设置；然后区间遍历法确定先验项参数</a:t>
            </a:r>
            <a:r>
              <a:rPr lang="en-US" altLang="zh-CN" sz="1400" dirty="0" err="1">
                <a:solidFill>
                  <a:srgbClr val="901F2A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λ</a:t>
            </a:r>
            <a:r>
              <a:rPr lang="zh-CN" altLang="en-US" sz="1400" dirty="0">
                <a:solidFill>
                  <a:srgbClr val="003399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；最后确定</a:t>
            </a:r>
            <a:r>
              <a:rPr lang="en-US" altLang="zh-CN" sz="1400" dirty="0">
                <a:solidFill>
                  <a:srgbClr val="901F2A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α_k</a:t>
            </a:r>
            <a:endParaRPr lang="en-US" altLang="zh-CN" sz="1400" dirty="0">
              <a:solidFill>
                <a:srgbClr val="003399"/>
              </a:solidFill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B43E546-4E6C-BEC4-B410-EFA27ACFC6ED}"/>
              </a:ext>
            </a:extLst>
          </p:cNvPr>
          <p:cNvSpPr/>
          <p:nvPr/>
        </p:nvSpPr>
        <p:spPr>
          <a:xfrm>
            <a:off x="3920279" y="2784491"/>
            <a:ext cx="219673" cy="288032"/>
          </a:xfrm>
          <a:prstGeom prst="rect">
            <a:avLst/>
          </a:prstGeom>
          <a:noFill/>
          <a:ln>
            <a:solidFill>
              <a:srgbClr val="901F2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901F2A"/>
              </a:solidFill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587E59E-7C77-3DCE-DF04-C357B545602A}"/>
              </a:ext>
            </a:extLst>
          </p:cNvPr>
          <p:cNvSpPr/>
          <p:nvPr/>
        </p:nvSpPr>
        <p:spPr>
          <a:xfrm>
            <a:off x="2771801" y="3000515"/>
            <a:ext cx="219673" cy="288032"/>
          </a:xfrm>
          <a:prstGeom prst="rect">
            <a:avLst/>
          </a:prstGeom>
          <a:noFill/>
          <a:ln>
            <a:solidFill>
              <a:srgbClr val="901F2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rgbClr val="901F2A"/>
              </a:solidFill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FE89F3A-90EF-D07D-0723-8090D0202921}"/>
              </a:ext>
            </a:extLst>
          </p:cNvPr>
          <p:cNvSpPr/>
          <p:nvPr/>
        </p:nvSpPr>
        <p:spPr>
          <a:xfrm>
            <a:off x="3635896" y="2280435"/>
            <a:ext cx="1080120" cy="400574"/>
          </a:xfrm>
          <a:prstGeom prst="rect">
            <a:avLst/>
          </a:prstGeom>
          <a:noFill/>
          <a:ln>
            <a:solidFill>
              <a:srgbClr val="901F2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rgbClr val="901F2A"/>
              </a:solidFill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59988937-B2D9-1C2B-50FB-A6653ADD3D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096" y="3319025"/>
            <a:ext cx="3636378" cy="112921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05C18F0A-3CA2-5884-41BE-A2F72A5BD7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8349" y="3319025"/>
            <a:ext cx="1706842" cy="266694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B34FAA66-EE51-459E-6673-6BE40AAD3899}"/>
              </a:ext>
            </a:extLst>
          </p:cNvPr>
          <p:cNvSpPr/>
          <p:nvPr/>
        </p:nvSpPr>
        <p:spPr>
          <a:xfrm>
            <a:off x="5436096" y="4096540"/>
            <a:ext cx="3636378" cy="367608"/>
          </a:xfrm>
          <a:prstGeom prst="rect">
            <a:avLst/>
          </a:prstGeom>
          <a:noFill/>
          <a:ln>
            <a:solidFill>
              <a:srgbClr val="901F2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rgbClr val="901F2A"/>
              </a:solidFill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8816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883693-5296-3813-B1E3-240C75D41E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D2E725FF-4535-A5A2-2ED8-E74531C2C9F7}"/>
              </a:ext>
            </a:extLst>
          </p:cNvPr>
          <p:cNvSpPr/>
          <p:nvPr/>
        </p:nvSpPr>
        <p:spPr>
          <a:xfrm>
            <a:off x="395536" y="194945"/>
            <a:ext cx="7200800" cy="576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dirty="0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Self-Attention</a:t>
            </a:r>
            <a:endParaRPr lang="en" altLang="zh-CN" sz="2400" b="1" dirty="0">
              <a:solidFill>
                <a:srgbClr val="630D5F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9FF7B7B-3896-F5A3-D5E5-E0596CEC9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593" y="820478"/>
            <a:ext cx="1778000" cy="4699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68DE312-C8FB-B44A-B2EF-8704F37A22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843" y="1781437"/>
            <a:ext cx="2095500" cy="482600"/>
          </a:xfrm>
          <a:prstGeom prst="rect">
            <a:avLst/>
          </a:prstGeom>
        </p:spPr>
      </p:pic>
      <p:sp>
        <p:nvSpPr>
          <p:cNvPr id="7" name="下箭头 6">
            <a:extLst>
              <a:ext uri="{FF2B5EF4-FFF2-40B4-BE49-F238E27FC236}">
                <a16:creationId xmlns:a16="http://schemas.microsoft.com/office/drawing/2014/main" id="{0478F130-1DF5-9AC7-87BC-1D8ED2A9AF87}"/>
              </a:ext>
            </a:extLst>
          </p:cNvPr>
          <p:cNvSpPr/>
          <p:nvPr/>
        </p:nvSpPr>
        <p:spPr>
          <a:xfrm>
            <a:off x="2080539" y="1330653"/>
            <a:ext cx="212109" cy="432405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538BDE96-2F4F-CE1B-997D-F6F83DA84F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62" y="2852610"/>
            <a:ext cx="4572000" cy="400639"/>
          </a:xfrm>
          <a:prstGeom prst="rect">
            <a:avLst/>
          </a:prstGeom>
        </p:spPr>
      </p:pic>
      <p:sp>
        <p:nvSpPr>
          <p:cNvPr id="10" name="下箭头 9">
            <a:extLst>
              <a:ext uri="{FF2B5EF4-FFF2-40B4-BE49-F238E27FC236}">
                <a16:creationId xmlns:a16="http://schemas.microsoft.com/office/drawing/2014/main" id="{BBF7CF8D-1EC2-9C0B-F959-E43A004D8DD1}"/>
              </a:ext>
            </a:extLst>
          </p:cNvPr>
          <p:cNvSpPr/>
          <p:nvPr/>
        </p:nvSpPr>
        <p:spPr>
          <a:xfrm>
            <a:off x="2080539" y="2320002"/>
            <a:ext cx="212109" cy="432405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7AF67F19-36B4-478D-5F8A-45466151185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593" y="3312514"/>
            <a:ext cx="2032000" cy="372533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12FE67BE-4655-0B61-F1A7-ACA49A50D0B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643" y="4399165"/>
            <a:ext cx="2501900" cy="495300"/>
          </a:xfrm>
          <a:prstGeom prst="rect">
            <a:avLst/>
          </a:prstGeom>
        </p:spPr>
      </p:pic>
      <p:sp>
        <p:nvSpPr>
          <p:cNvPr id="15" name="下箭头 14">
            <a:extLst>
              <a:ext uri="{FF2B5EF4-FFF2-40B4-BE49-F238E27FC236}">
                <a16:creationId xmlns:a16="http://schemas.microsoft.com/office/drawing/2014/main" id="{A04F35C8-49BF-8199-5ADC-9765C325BC00}"/>
              </a:ext>
            </a:extLst>
          </p:cNvPr>
          <p:cNvSpPr/>
          <p:nvPr/>
        </p:nvSpPr>
        <p:spPr>
          <a:xfrm>
            <a:off x="2080539" y="3866557"/>
            <a:ext cx="212109" cy="432405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E2F03E88-2743-C55A-BA36-885D3C79E11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1788" y="4245026"/>
            <a:ext cx="4140200" cy="749300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18" name="下箭头 17">
            <a:extLst>
              <a:ext uri="{FF2B5EF4-FFF2-40B4-BE49-F238E27FC236}">
                <a16:creationId xmlns:a16="http://schemas.microsoft.com/office/drawing/2014/main" id="{20690D63-0926-345E-7F2D-D2A5C71F6802}"/>
              </a:ext>
            </a:extLst>
          </p:cNvPr>
          <p:cNvSpPr/>
          <p:nvPr/>
        </p:nvSpPr>
        <p:spPr>
          <a:xfrm rot="16200000">
            <a:off x="4249743" y="4333811"/>
            <a:ext cx="212109" cy="432405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58C4267D-27B6-08B8-FF0D-6ADE965264F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2792" y="3757721"/>
            <a:ext cx="2692400" cy="419100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4898AF3B-408F-77EE-CC10-037795A5EC7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8892" y="2828668"/>
            <a:ext cx="4140201" cy="448522"/>
          </a:xfrm>
          <a:prstGeom prst="rect">
            <a:avLst/>
          </a:prstGeom>
        </p:spPr>
      </p:pic>
      <p:sp>
        <p:nvSpPr>
          <p:cNvPr id="23" name="下箭头 22">
            <a:extLst>
              <a:ext uri="{FF2B5EF4-FFF2-40B4-BE49-F238E27FC236}">
                <a16:creationId xmlns:a16="http://schemas.microsoft.com/office/drawing/2014/main" id="{29BA4966-3916-764C-D484-CB018C59304D}"/>
              </a:ext>
            </a:extLst>
          </p:cNvPr>
          <p:cNvSpPr/>
          <p:nvPr/>
        </p:nvSpPr>
        <p:spPr>
          <a:xfrm rot="10800000">
            <a:off x="6842939" y="3252642"/>
            <a:ext cx="212109" cy="432405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C30A0940-46B0-3017-899B-755583DE789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2742" y="1340132"/>
            <a:ext cx="3492500" cy="520700"/>
          </a:xfrm>
          <a:prstGeom prst="rect">
            <a:avLst/>
          </a:prstGeom>
        </p:spPr>
      </p:pic>
      <p:sp>
        <p:nvSpPr>
          <p:cNvPr id="26" name="下箭头 25">
            <a:extLst>
              <a:ext uri="{FF2B5EF4-FFF2-40B4-BE49-F238E27FC236}">
                <a16:creationId xmlns:a16="http://schemas.microsoft.com/office/drawing/2014/main" id="{4AEC5445-C387-60CD-5712-CEF029CA50DA}"/>
              </a:ext>
            </a:extLst>
          </p:cNvPr>
          <p:cNvSpPr/>
          <p:nvPr/>
        </p:nvSpPr>
        <p:spPr>
          <a:xfrm rot="10800000">
            <a:off x="6842939" y="2047834"/>
            <a:ext cx="212109" cy="432405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14703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5" grpId="0" animBg="1"/>
      <p:bldP spid="18" grpId="0" animBg="1"/>
      <p:bldP spid="23" grpId="0" animBg="1"/>
      <p:bldP spid="26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9DC9B9-36AF-6F81-CCB1-0BADC0557E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C796EA7D-F36D-F414-536D-573FBE867988}"/>
              </a:ext>
            </a:extLst>
          </p:cNvPr>
          <p:cNvSpPr/>
          <p:nvPr/>
        </p:nvSpPr>
        <p:spPr>
          <a:xfrm>
            <a:off x="395536" y="194945"/>
            <a:ext cx="7200800" cy="576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" sz="2400" b="1" dirty="0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应用</a:t>
            </a:r>
            <a:r>
              <a:rPr lang="zh-CN" altLang="en-US" sz="2400" b="1" dirty="0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举例（</a:t>
            </a:r>
            <a:r>
              <a:rPr lang="en-US" altLang="zh-CN" sz="2400" b="1" dirty="0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2400" b="1" dirty="0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）：</a:t>
            </a:r>
            <a:r>
              <a:rPr lang="en-US" altLang="zh-CN" sz="2400" b="1" dirty="0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Plug-and-play</a:t>
            </a:r>
            <a:r>
              <a:rPr lang="zh-CN" altLang="en-US" sz="2400" b="1" dirty="0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图像复原</a:t>
            </a:r>
            <a:endParaRPr lang="en" altLang="zh-CN" sz="2400" b="1" dirty="0">
              <a:solidFill>
                <a:srgbClr val="630D5F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5D9FB55-44A2-9FF6-E02F-6E7A986EC5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646" y="2170150"/>
            <a:ext cx="3456384" cy="245558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46B06285-47CD-CAA9-FE76-6E16137BF2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7608" y="860535"/>
            <a:ext cx="6147793" cy="127721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46031B9-5241-34B7-DA4D-B0A7B427B6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7970" y="2243361"/>
            <a:ext cx="3456384" cy="2309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2363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40EE62-D094-2383-1ED9-E3CE4D84F0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CD581D9A-6DCA-C867-D3F8-90CCF0035581}"/>
              </a:ext>
            </a:extLst>
          </p:cNvPr>
          <p:cNvSpPr/>
          <p:nvPr/>
        </p:nvSpPr>
        <p:spPr>
          <a:xfrm>
            <a:off x="395536" y="194945"/>
            <a:ext cx="7200800" cy="576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" sz="2400" b="1" dirty="0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应用</a:t>
            </a:r>
            <a:r>
              <a:rPr lang="zh-CN" altLang="en-US" sz="2400" b="1" dirty="0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举例（</a:t>
            </a:r>
            <a:r>
              <a:rPr lang="en-US" altLang="zh-CN" sz="2400" b="1" dirty="0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2400" b="1" dirty="0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）：</a:t>
            </a:r>
            <a:r>
              <a:rPr lang="en-US" altLang="zh-CN" sz="2400" b="1" dirty="0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Plug-and-play</a:t>
            </a:r>
            <a:r>
              <a:rPr lang="zh-CN" altLang="en-US" sz="2400" b="1" dirty="0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图像复原</a:t>
            </a:r>
            <a:endParaRPr lang="en" altLang="zh-CN" sz="2400" b="1" dirty="0">
              <a:solidFill>
                <a:srgbClr val="630D5F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77B53C8-BE11-8735-22B8-D71B259B45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917451"/>
            <a:ext cx="6421710" cy="184319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A645A774-17FA-FF8E-B0C6-8E2DE00C2E07}"/>
              </a:ext>
            </a:extLst>
          </p:cNvPr>
          <p:cNvSpPr txBox="1"/>
          <p:nvPr/>
        </p:nvSpPr>
        <p:spPr>
          <a:xfrm>
            <a:off x="7439484" y="1715999"/>
            <a:ext cx="138098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1" dirty="0">
                <a:solidFill>
                  <a:srgbClr val="003399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16</a:t>
            </a:r>
            <a:r>
              <a:rPr lang="zh-CN" altLang="en-US" sz="1400" b="1" dirty="0">
                <a:solidFill>
                  <a:srgbClr val="003399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倍超分辨率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F97F0CE-91AE-24D1-B5DB-74D2E83AE1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2932995"/>
            <a:ext cx="6456259" cy="184319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2A8AB5C-9565-867C-6261-784FD909883B}"/>
              </a:ext>
            </a:extLst>
          </p:cNvPr>
          <p:cNvSpPr txBox="1"/>
          <p:nvPr/>
        </p:nvSpPr>
        <p:spPr>
          <a:xfrm>
            <a:off x="7617238" y="3716090"/>
            <a:ext cx="9361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rgbClr val="003399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图像补全</a:t>
            </a:r>
          </a:p>
        </p:txBody>
      </p:sp>
    </p:spTree>
    <p:extLst>
      <p:ext uri="{BB962C8B-B14F-4D97-AF65-F5344CB8AC3E}">
        <p14:creationId xmlns:p14="http://schemas.microsoft.com/office/powerpoint/2010/main" val="12574303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57AE5A-BC2C-B934-3875-1D778DD695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BD7F0A27-FA37-8824-0A18-B23399D79C97}"/>
              </a:ext>
            </a:extLst>
          </p:cNvPr>
          <p:cNvSpPr/>
          <p:nvPr/>
        </p:nvSpPr>
        <p:spPr>
          <a:xfrm>
            <a:off x="395536" y="194945"/>
            <a:ext cx="7200800" cy="576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" sz="2400" b="1" dirty="0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应用</a:t>
            </a:r>
            <a:r>
              <a:rPr lang="zh-CN" altLang="en-US" sz="2400" b="1" dirty="0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举例（</a:t>
            </a:r>
            <a:r>
              <a:rPr lang="en-US" altLang="zh-CN" sz="2400" b="1" dirty="0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2400" b="1" dirty="0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）：</a:t>
            </a:r>
            <a:r>
              <a:rPr lang="en-US" altLang="zh-CN" sz="2400" b="1" dirty="0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Unfolding</a:t>
            </a:r>
            <a:r>
              <a:rPr lang="zh-CN" altLang="en-US" sz="2400" b="1" dirty="0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图像复原</a:t>
            </a:r>
            <a:endParaRPr lang="en" altLang="zh-CN" sz="2400" b="1" dirty="0">
              <a:solidFill>
                <a:srgbClr val="630D5F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F56E18A-62D2-972F-71E2-BE6F6D11F3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466" y="1247831"/>
            <a:ext cx="3006788" cy="409301"/>
          </a:xfrm>
          <a:prstGeom prst="rect">
            <a:avLst/>
          </a:prstGeom>
          <a:noFill/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F228418E-7ABC-B58D-F9EB-F285863325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5295" y="2092891"/>
            <a:ext cx="3318699" cy="81899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1DA7347-E146-C67C-1C95-523F763889D2}"/>
              </a:ext>
            </a:extLst>
          </p:cNvPr>
          <p:cNvSpPr txBox="1"/>
          <p:nvPr/>
        </p:nvSpPr>
        <p:spPr>
          <a:xfrm>
            <a:off x="467544" y="909621"/>
            <a:ext cx="1543950" cy="309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10000"/>
              </a:lnSpc>
            </a:pPr>
            <a:r>
              <a:rPr lang="zh-CN" altLang="en-US" sz="1400" b="1" dirty="0">
                <a:solidFill>
                  <a:srgbClr val="003399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目标函数：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C6F1981-D0CE-C8F1-C0A1-D0CEDFE92399}"/>
              </a:ext>
            </a:extLst>
          </p:cNvPr>
          <p:cNvSpPr txBox="1"/>
          <p:nvPr/>
        </p:nvSpPr>
        <p:spPr>
          <a:xfrm>
            <a:off x="472334" y="1718686"/>
            <a:ext cx="1595276" cy="309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10000"/>
              </a:lnSpc>
            </a:pPr>
            <a:r>
              <a:rPr lang="zh-CN" altLang="en-US" sz="1400" b="1" dirty="0">
                <a:solidFill>
                  <a:srgbClr val="003399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优化求解：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2009AB-AC58-9652-FFE8-A9E8C95ACD02}"/>
              </a:ext>
            </a:extLst>
          </p:cNvPr>
          <p:cNvSpPr txBox="1"/>
          <p:nvPr/>
        </p:nvSpPr>
        <p:spPr>
          <a:xfrm>
            <a:off x="3680514" y="2537801"/>
            <a:ext cx="218763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rgbClr val="003399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1400" b="1" dirty="0">
                <a:solidFill>
                  <a:srgbClr val="003399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b</a:t>
            </a:r>
            <a:r>
              <a:rPr lang="zh-CN" altLang="en-US" sz="1400" b="1" dirty="0">
                <a:solidFill>
                  <a:srgbClr val="003399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） 对应</a:t>
            </a:r>
            <a:r>
              <a:rPr lang="zh-CN" altLang="en-US" sz="1400" b="1" dirty="0">
                <a:solidFill>
                  <a:srgbClr val="901F2A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高斯去噪问题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F725817-4C1C-A648-8765-717347F1299C}"/>
              </a:ext>
            </a:extLst>
          </p:cNvPr>
          <p:cNvSpPr txBox="1"/>
          <p:nvPr/>
        </p:nvSpPr>
        <p:spPr>
          <a:xfrm>
            <a:off x="3680514" y="2149893"/>
            <a:ext cx="204361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rgbClr val="003399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1400" b="1" dirty="0">
                <a:solidFill>
                  <a:srgbClr val="003399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zh-CN" altLang="en-US" sz="1400" b="1" dirty="0">
                <a:solidFill>
                  <a:srgbClr val="003399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）</a:t>
            </a:r>
            <a:endParaRPr lang="zh-CN" altLang="en-US" sz="1400" b="1" dirty="0">
              <a:solidFill>
                <a:srgbClr val="901F2A"/>
              </a:solidFill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" name="矩形标注 8">
            <a:extLst>
              <a:ext uri="{FF2B5EF4-FFF2-40B4-BE49-F238E27FC236}">
                <a16:creationId xmlns:a16="http://schemas.microsoft.com/office/drawing/2014/main" id="{F245B9BE-8E3F-6303-A185-DDDA01052715}"/>
              </a:ext>
            </a:extLst>
          </p:cNvPr>
          <p:cNvSpPr/>
          <p:nvPr/>
        </p:nvSpPr>
        <p:spPr>
          <a:xfrm>
            <a:off x="625466" y="3268292"/>
            <a:ext cx="4988890" cy="1535705"/>
          </a:xfrm>
          <a:prstGeom prst="wedgeRectCallout">
            <a:avLst>
              <a:gd name="adj1" fmla="val 7806"/>
              <a:gd name="adj2" fmla="val -92643"/>
            </a:avLst>
          </a:prstGeom>
          <a:noFill/>
          <a:ln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51F631B-4B0B-A858-726E-E992BFEB3E10}"/>
              </a:ext>
            </a:extLst>
          </p:cNvPr>
          <p:cNvSpPr txBox="1"/>
          <p:nvPr/>
        </p:nvSpPr>
        <p:spPr>
          <a:xfrm>
            <a:off x="2026096" y="4443958"/>
            <a:ext cx="218763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400" b="1" dirty="0">
                <a:solidFill>
                  <a:srgbClr val="901F2A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优化算法启发的网络结构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FDF0DBF-B6CA-994F-99A3-8AFA81289413}"/>
              </a:ext>
            </a:extLst>
          </p:cNvPr>
          <p:cNvSpPr txBox="1"/>
          <p:nvPr/>
        </p:nvSpPr>
        <p:spPr>
          <a:xfrm>
            <a:off x="5614356" y="1620545"/>
            <a:ext cx="3318698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b="1" dirty="0">
                <a:solidFill>
                  <a:srgbClr val="901F2A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核心思想</a:t>
            </a:r>
            <a:r>
              <a:rPr lang="zh-CN" altLang="en-US" sz="1400" b="1" dirty="0">
                <a:solidFill>
                  <a:srgbClr val="003399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：设计优化算法启发的网络结构并进行端对端训练</a:t>
            </a:r>
            <a:endParaRPr lang="en-US" altLang="zh-CN" sz="1400" dirty="0">
              <a:solidFill>
                <a:srgbClr val="003399"/>
              </a:solidFill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sz="1400" dirty="0">
              <a:solidFill>
                <a:srgbClr val="003399"/>
              </a:solidFill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b="1" dirty="0">
                <a:solidFill>
                  <a:srgbClr val="901F2A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关键</a:t>
            </a:r>
            <a:r>
              <a:rPr lang="zh-CN" altLang="el-GR" sz="1400" b="1" dirty="0">
                <a:solidFill>
                  <a:srgbClr val="901F2A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参数</a:t>
            </a:r>
            <a:r>
              <a:rPr lang="zh-CN" altLang="en-US" sz="1400" dirty="0">
                <a:solidFill>
                  <a:srgbClr val="003399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：用三层全连接网络学习</a:t>
            </a:r>
            <a:r>
              <a:rPr lang="en-US" altLang="zh-CN" sz="1400" dirty="0">
                <a:solidFill>
                  <a:srgbClr val="003399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400" b="1" dirty="0">
                <a:solidFill>
                  <a:srgbClr val="003399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(α</a:t>
            </a:r>
            <a:r>
              <a:rPr lang="zh-CN" altLang="en-US" sz="1400" b="1" dirty="0">
                <a:solidFill>
                  <a:srgbClr val="003399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1400" b="1" dirty="0">
                <a:solidFill>
                  <a:srgbClr val="003399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β) =</a:t>
            </a:r>
            <a:r>
              <a:rPr lang="zh-CN" altLang="en-US" sz="1400" b="1" dirty="0">
                <a:solidFill>
                  <a:srgbClr val="003399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400" b="1" dirty="0">
                <a:solidFill>
                  <a:srgbClr val="003399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H(</a:t>
            </a:r>
            <a:r>
              <a:rPr lang="en-US" altLang="zh-CN" sz="1400" b="1" dirty="0" err="1">
                <a:solidFill>
                  <a:srgbClr val="003399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σ</a:t>
            </a:r>
            <a:r>
              <a:rPr lang="zh-CN" altLang="en-US" sz="1400" b="1" dirty="0">
                <a:solidFill>
                  <a:srgbClr val="003399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1400" b="1" dirty="0">
                <a:solidFill>
                  <a:srgbClr val="003399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400" b="1" dirty="0">
              <a:solidFill>
                <a:srgbClr val="003399"/>
              </a:solidFill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b="1" dirty="0">
                <a:solidFill>
                  <a:srgbClr val="901F2A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深度去噪网络</a:t>
            </a:r>
            <a:r>
              <a:rPr lang="zh-CN" altLang="en-US" sz="1400" b="1" dirty="0">
                <a:solidFill>
                  <a:srgbClr val="003399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en-US" altLang="zh-CN" sz="1400" b="1" dirty="0" err="1">
                <a:solidFill>
                  <a:srgbClr val="003399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UNet</a:t>
            </a:r>
            <a:endParaRPr lang="en-US" altLang="zh-CN" sz="1400" b="1" dirty="0">
              <a:solidFill>
                <a:srgbClr val="003399"/>
              </a:solidFill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400" b="1" dirty="0">
              <a:solidFill>
                <a:srgbClr val="003399"/>
              </a:solidFill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b="1" dirty="0">
                <a:solidFill>
                  <a:srgbClr val="003399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数据项模块：</a:t>
            </a:r>
            <a:r>
              <a:rPr lang="en-US" altLang="zh-CN" sz="1400" b="1" dirty="0">
                <a:solidFill>
                  <a:srgbClr val="003399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z</a:t>
            </a:r>
            <a:r>
              <a:rPr lang="zh-CN" altLang="en-US" sz="1400" b="1" dirty="0">
                <a:solidFill>
                  <a:srgbClr val="003399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400" b="1" dirty="0">
                <a:solidFill>
                  <a:srgbClr val="003399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=</a:t>
            </a:r>
            <a:r>
              <a:rPr lang="zh-CN" altLang="en-US" sz="1400" b="1" dirty="0">
                <a:solidFill>
                  <a:srgbClr val="003399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400" b="1" dirty="0">
                <a:solidFill>
                  <a:srgbClr val="003399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D(x</a:t>
            </a:r>
            <a:r>
              <a:rPr lang="zh-CN" altLang="en-US" sz="1400" b="1" dirty="0">
                <a:solidFill>
                  <a:srgbClr val="003399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1400" b="1" dirty="0">
                <a:solidFill>
                  <a:srgbClr val="003399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s</a:t>
            </a:r>
            <a:r>
              <a:rPr lang="zh-CN" altLang="en-US" sz="1400" b="1" dirty="0">
                <a:solidFill>
                  <a:srgbClr val="003399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1400" b="1" dirty="0">
                <a:solidFill>
                  <a:srgbClr val="003399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k</a:t>
            </a:r>
            <a:r>
              <a:rPr lang="zh-CN" altLang="en-US" sz="1400" b="1" dirty="0">
                <a:solidFill>
                  <a:srgbClr val="003399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1400" b="1" dirty="0">
                <a:solidFill>
                  <a:srgbClr val="003399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y</a:t>
            </a:r>
            <a:r>
              <a:rPr lang="zh-CN" altLang="en-US" sz="1400" b="1" dirty="0">
                <a:solidFill>
                  <a:srgbClr val="003399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1400" b="1" dirty="0">
                <a:solidFill>
                  <a:srgbClr val="003399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α)</a:t>
            </a:r>
            <a:r>
              <a:rPr lang="zh-CN" altLang="en-US" sz="1400" b="1" dirty="0">
                <a:solidFill>
                  <a:srgbClr val="003399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先验项模块：</a:t>
            </a:r>
            <a:r>
              <a:rPr lang="en-US" altLang="zh-CN" sz="1400" b="1" dirty="0">
                <a:solidFill>
                  <a:srgbClr val="003399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lang="zh-CN" altLang="en-US" sz="1400" b="1" dirty="0">
                <a:solidFill>
                  <a:srgbClr val="003399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400" b="1" dirty="0">
                <a:solidFill>
                  <a:srgbClr val="003399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=</a:t>
            </a:r>
            <a:r>
              <a:rPr lang="zh-CN" altLang="en-US" sz="1400" b="1" dirty="0">
                <a:solidFill>
                  <a:srgbClr val="003399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400" b="1" dirty="0">
                <a:solidFill>
                  <a:srgbClr val="003399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P(z</a:t>
            </a:r>
            <a:r>
              <a:rPr lang="zh-CN" altLang="en-US" sz="1400" b="1" dirty="0">
                <a:solidFill>
                  <a:srgbClr val="003399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1400" b="1" dirty="0">
                <a:solidFill>
                  <a:srgbClr val="003399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β)</a:t>
            </a:r>
          </a:p>
          <a:p>
            <a:r>
              <a:rPr lang="zh-CN" altLang="en-US" sz="1400" b="1" dirty="0">
                <a:solidFill>
                  <a:srgbClr val="003399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     参数项模块：</a:t>
            </a:r>
            <a:r>
              <a:rPr lang="en-US" altLang="zh-CN" sz="1400" b="1" dirty="0">
                <a:solidFill>
                  <a:srgbClr val="003399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(α</a:t>
            </a:r>
            <a:r>
              <a:rPr lang="zh-CN" altLang="en-US" sz="1400" b="1" dirty="0">
                <a:solidFill>
                  <a:srgbClr val="003399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1400" b="1" dirty="0">
                <a:solidFill>
                  <a:srgbClr val="003399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β) =</a:t>
            </a:r>
            <a:r>
              <a:rPr lang="zh-CN" altLang="en-US" sz="1400" b="1" dirty="0">
                <a:solidFill>
                  <a:srgbClr val="003399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400" b="1" dirty="0">
                <a:solidFill>
                  <a:srgbClr val="003399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H(</a:t>
            </a:r>
            <a:r>
              <a:rPr lang="en-US" altLang="zh-CN" sz="1400" b="1" dirty="0" err="1">
                <a:solidFill>
                  <a:srgbClr val="003399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σ</a:t>
            </a:r>
            <a:r>
              <a:rPr lang="zh-CN" altLang="en-US" sz="1400" b="1" dirty="0">
                <a:solidFill>
                  <a:srgbClr val="003399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1400" b="1" dirty="0">
                <a:solidFill>
                  <a:srgbClr val="003399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s)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43898A8-94F5-11D1-0033-528F61521AFC}"/>
              </a:ext>
            </a:extLst>
          </p:cNvPr>
          <p:cNvSpPr txBox="1"/>
          <p:nvPr/>
        </p:nvSpPr>
        <p:spPr>
          <a:xfrm>
            <a:off x="670163" y="4443958"/>
            <a:ext cx="131123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700" b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输入：低分辨图像、噪声水平、模糊核、放大倍数</a:t>
            </a:r>
            <a:endParaRPr lang="zh-CN" altLang="en-US" sz="700" dirty="0"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ED13DA8F-5BF0-4EF1-D02C-3FF8F39345BF}"/>
              </a:ext>
            </a:extLst>
          </p:cNvPr>
          <p:cNvSpPr txBox="1"/>
          <p:nvPr/>
        </p:nvSpPr>
        <p:spPr>
          <a:xfrm>
            <a:off x="4467795" y="4443958"/>
            <a:ext cx="1004626" cy="20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700" b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输出：超分辨结果</a:t>
            </a:r>
            <a:endParaRPr lang="zh-CN" altLang="en-US" sz="700" dirty="0"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95F8DB30-1D76-214F-09B3-6A27EE3A20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8144" y="3339268"/>
            <a:ext cx="4685866" cy="1112802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25AB3B02-37FB-3CC9-E1C9-E24CBEDFDDAE}"/>
              </a:ext>
            </a:extLst>
          </p:cNvPr>
          <p:cNvSpPr txBox="1"/>
          <p:nvPr/>
        </p:nvSpPr>
        <p:spPr>
          <a:xfrm rot="1611883">
            <a:off x="3393865" y="2920947"/>
            <a:ext cx="13209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rgbClr val="901F2A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替代</a:t>
            </a:r>
            <a:r>
              <a:rPr lang="en-US" altLang="zh-CN" sz="1400" b="1" dirty="0">
                <a:solidFill>
                  <a:srgbClr val="901F2A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(a)</a:t>
            </a:r>
            <a:r>
              <a:rPr lang="zh-CN" altLang="en-US" sz="1400" b="1" dirty="0">
                <a:solidFill>
                  <a:srgbClr val="901F2A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和</a:t>
            </a:r>
            <a:r>
              <a:rPr lang="en-US" altLang="zh-CN" sz="1400" b="1" dirty="0">
                <a:solidFill>
                  <a:srgbClr val="901F2A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(b)</a:t>
            </a:r>
            <a:endParaRPr lang="zh-CN" altLang="en-US" sz="1400" b="1" dirty="0">
              <a:solidFill>
                <a:srgbClr val="901F2A"/>
              </a:solidFill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95925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A524CC-13B5-5271-4C86-EDE540382B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5ECEBCF3-D02F-54CE-ADA2-B71B73341749}"/>
              </a:ext>
            </a:extLst>
          </p:cNvPr>
          <p:cNvSpPr/>
          <p:nvPr/>
        </p:nvSpPr>
        <p:spPr>
          <a:xfrm>
            <a:off x="395536" y="194945"/>
            <a:ext cx="7200800" cy="576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" sz="2400" b="1" dirty="0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应用</a:t>
            </a:r>
            <a:r>
              <a:rPr lang="zh-CN" altLang="en-US" sz="2400" b="1" dirty="0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举例（</a:t>
            </a:r>
            <a:r>
              <a:rPr lang="en-US" altLang="zh-CN" sz="2400" b="1" dirty="0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2400" b="1" dirty="0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）：</a:t>
            </a:r>
            <a:r>
              <a:rPr lang="en-US" altLang="zh-CN" sz="2400" b="1" dirty="0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Unfolding</a:t>
            </a:r>
            <a:r>
              <a:rPr lang="zh-CN" altLang="en-US" sz="2400" b="1" dirty="0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图像复原</a:t>
            </a:r>
            <a:endParaRPr lang="en" altLang="zh-CN" sz="2400" b="1" dirty="0">
              <a:solidFill>
                <a:srgbClr val="630D5F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8774D4D-F650-31AC-6235-895EC8B43EE4}"/>
              </a:ext>
            </a:extLst>
          </p:cNvPr>
          <p:cNvSpPr txBox="1"/>
          <p:nvPr/>
        </p:nvSpPr>
        <p:spPr>
          <a:xfrm>
            <a:off x="2876562" y="4102584"/>
            <a:ext cx="339087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1100" b="1" dirty="0">
                <a:solidFill>
                  <a:srgbClr val="003399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单一模型可以求解</a:t>
            </a:r>
            <a:r>
              <a:rPr lang="zh-CN" altLang="en-US" sz="1100" b="1" dirty="0">
                <a:solidFill>
                  <a:srgbClr val="A1313F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多种放大倍数</a:t>
            </a:r>
            <a:r>
              <a:rPr lang="zh-CN" altLang="en-US" sz="1100" b="1" dirty="0">
                <a:solidFill>
                  <a:srgbClr val="003399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的图像超分辨率。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8F551C1-5EA8-455C-0C67-ECB26F6B0C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5706" y="1491630"/>
            <a:ext cx="4052262" cy="202613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6A8AD33-1EBC-8ED3-29AA-38EC944249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08703" y="1484569"/>
            <a:ext cx="4052260" cy="202613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8CFEE837-9C56-4110-8379-F36A4EB01538}"/>
              </a:ext>
            </a:extLst>
          </p:cNvPr>
          <p:cNvSpPr txBox="1"/>
          <p:nvPr/>
        </p:nvSpPr>
        <p:spPr>
          <a:xfrm>
            <a:off x="1792319" y="3603652"/>
            <a:ext cx="108503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100" b="1" dirty="0">
                <a:solidFill>
                  <a:srgbClr val="003399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两倍超分辨率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8F665C4-9EDF-C029-5F7B-14360A1E04BB}"/>
              </a:ext>
            </a:extLst>
          </p:cNvPr>
          <p:cNvSpPr txBox="1"/>
          <p:nvPr/>
        </p:nvSpPr>
        <p:spPr>
          <a:xfrm>
            <a:off x="6084168" y="3603652"/>
            <a:ext cx="108503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100" b="1" dirty="0">
                <a:solidFill>
                  <a:srgbClr val="003399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四倍超分辨率</a:t>
            </a:r>
          </a:p>
        </p:txBody>
      </p:sp>
    </p:spTree>
    <p:extLst>
      <p:ext uri="{BB962C8B-B14F-4D97-AF65-F5344CB8AC3E}">
        <p14:creationId xmlns:p14="http://schemas.microsoft.com/office/powerpoint/2010/main" val="1562129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A1CB64-936D-29B6-AFBB-32B6A32F63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6829EF1B-E0F3-806B-B543-94A14F0703F8}"/>
              </a:ext>
            </a:extLst>
          </p:cNvPr>
          <p:cNvSpPr/>
          <p:nvPr/>
        </p:nvSpPr>
        <p:spPr>
          <a:xfrm>
            <a:off x="395536" y="194945"/>
            <a:ext cx="7200800" cy="576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" sz="2400" b="1" dirty="0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应用</a:t>
            </a:r>
            <a:r>
              <a:rPr lang="zh-CN" altLang="en-US" sz="2400" b="1" dirty="0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举例（</a:t>
            </a:r>
            <a:r>
              <a:rPr lang="en-US" altLang="zh-CN" sz="2400" b="1" dirty="0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2400" b="1" dirty="0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）：</a:t>
            </a:r>
            <a:r>
              <a:rPr lang="en-US" altLang="zh-CN" sz="2400" b="1" dirty="0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Unfolding</a:t>
            </a:r>
            <a:r>
              <a:rPr lang="zh-CN" altLang="en-US" sz="2400" b="1" dirty="0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图像复原</a:t>
            </a:r>
            <a:endParaRPr lang="en" altLang="zh-CN" sz="2400" b="1" dirty="0">
              <a:solidFill>
                <a:srgbClr val="630D5F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FD9A280-54DF-835F-EC79-234BA82BF6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204" y="1347614"/>
            <a:ext cx="4365765" cy="2361642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DFFFD0C9-F0CB-2A47-FDCC-C9C14D0F4F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395131"/>
            <a:ext cx="4291289" cy="231412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35AFC7A5-685A-B86D-2155-65E6149A9027}"/>
              </a:ext>
            </a:extLst>
          </p:cNvPr>
          <p:cNvSpPr txBox="1"/>
          <p:nvPr/>
        </p:nvSpPr>
        <p:spPr>
          <a:xfrm>
            <a:off x="539552" y="4065424"/>
            <a:ext cx="81369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1200" b="1" dirty="0">
                <a:solidFill>
                  <a:srgbClr val="003399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由于数据项和先验项的</a:t>
            </a:r>
            <a:r>
              <a:rPr lang="zh-CN" altLang="en-US" sz="1200" b="1" dirty="0">
                <a:solidFill>
                  <a:srgbClr val="A1313F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解耦</a:t>
            </a:r>
            <a:r>
              <a:rPr lang="zh-CN" altLang="en-US" sz="1200" b="1" dirty="0">
                <a:solidFill>
                  <a:srgbClr val="003399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，即使使用 </a:t>
            </a:r>
            <a:r>
              <a:rPr lang="en-US" altLang="zh-CN" sz="1200" b="1" dirty="0">
                <a:solidFill>
                  <a:srgbClr val="003399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25x25 </a:t>
            </a:r>
            <a:r>
              <a:rPr lang="zh-CN" altLang="en-US" sz="1200" b="1" dirty="0">
                <a:solidFill>
                  <a:srgbClr val="003399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的模糊核大小进行训练，深度展开（</a:t>
            </a:r>
            <a:r>
              <a:rPr lang="en-US" altLang="zh-CN" sz="1200" b="1" dirty="0">
                <a:solidFill>
                  <a:srgbClr val="003399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Unfolding</a:t>
            </a:r>
            <a:r>
              <a:rPr lang="zh-CN" altLang="en-US" sz="1200" b="1" dirty="0">
                <a:solidFill>
                  <a:srgbClr val="003399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）网络也可以很好地</a:t>
            </a:r>
            <a:r>
              <a:rPr lang="zh-CN" altLang="en-US" sz="1200" b="1" dirty="0">
                <a:solidFill>
                  <a:srgbClr val="A1313F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泛化</a:t>
            </a:r>
            <a:r>
              <a:rPr lang="zh-CN" altLang="en-US" sz="1200" b="1" dirty="0">
                <a:solidFill>
                  <a:srgbClr val="003399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到处理更大的模糊核（例如</a:t>
            </a:r>
            <a:r>
              <a:rPr lang="en-US" altLang="zh-CN" sz="1200" b="1" dirty="0">
                <a:solidFill>
                  <a:srgbClr val="003399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67x67</a:t>
            </a:r>
            <a:r>
              <a:rPr lang="zh-CN" altLang="en-US" sz="1200" b="1" dirty="0">
                <a:solidFill>
                  <a:srgbClr val="003399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）。</a:t>
            </a:r>
          </a:p>
        </p:txBody>
      </p:sp>
    </p:spTree>
    <p:extLst>
      <p:ext uri="{BB962C8B-B14F-4D97-AF65-F5344CB8AC3E}">
        <p14:creationId xmlns:p14="http://schemas.microsoft.com/office/powerpoint/2010/main" val="30863483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logo-0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9461" y="-962025"/>
            <a:ext cx="3331845" cy="3074670"/>
          </a:xfrm>
          <a:prstGeom prst="rect">
            <a:avLst/>
          </a:prstGeom>
        </p:spPr>
      </p:pic>
      <p:pic>
        <p:nvPicPr>
          <p:cNvPr id="15" name="图片 14" descr="logo-06 - 副本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13423" y="2828925"/>
            <a:ext cx="2627948" cy="2424589"/>
          </a:xfrm>
          <a:prstGeom prst="rect">
            <a:avLst/>
          </a:prstGeom>
        </p:spPr>
      </p:pic>
      <p:pic>
        <p:nvPicPr>
          <p:cNvPr id="3" name="图片 2" descr="logo-0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6227" y="3999547"/>
            <a:ext cx="3649028" cy="1414463"/>
          </a:xfrm>
          <a:prstGeom prst="rect">
            <a:avLst/>
          </a:prstGeom>
        </p:spPr>
      </p:pic>
      <p:pic>
        <p:nvPicPr>
          <p:cNvPr id="4" name="图片 3" descr="logo-0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5180647" y="3999547"/>
            <a:ext cx="3649028" cy="1414463"/>
          </a:xfrm>
          <a:prstGeom prst="rect">
            <a:avLst/>
          </a:prstGeom>
        </p:spPr>
      </p:pic>
      <p:pic>
        <p:nvPicPr>
          <p:cNvPr id="21" name="图片 20" descr="logo_画板 1 副本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7144" y="3741420"/>
            <a:ext cx="9175433" cy="140208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1588D036-7622-F8BD-C137-43F710997E75}"/>
              </a:ext>
            </a:extLst>
          </p:cNvPr>
          <p:cNvSpPr txBox="1"/>
          <p:nvPr/>
        </p:nvSpPr>
        <p:spPr>
          <a:xfrm>
            <a:off x="1808368" y="1845304"/>
            <a:ext cx="5581650" cy="9687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ctr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4500" b="1" dirty="0">
                <a:solidFill>
                  <a:srgbClr val="B88F4D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学习数模，共享欢乐</a:t>
            </a:r>
            <a:endParaRPr lang="en-US" altLang="zh-CN" sz="4500" b="1" dirty="0">
              <a:solidFill>
                <a:srgbClr val="B88F4D"/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  <p:pic>
        <p:nvPicPr>
          <p:cNvPr id="6" name="图片 5" descr="底图-04">
            <a:extLst>
              <a:ext uri="{FF2B5EF4-FFF2-40B4-BE49-F238E27FC236}">
                <a16:creationId xmlns:a16="http://schemas.microsoft.com/office/drawing/2014/main" id="{BE0CB60D-5243-0623-383A-876C2A5F348F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accent4">
                <a:tint val="45000"/>
                <a:satMod val="400000"/>
              </a:schemeClr>
            </a:duotone>
          </a:blip>
          <a:srcRect r="4676"/>
          <a:stretch>
            <a:fillRect/>
          </a:stretch>
        </p:blipFill>
        <p:spPr>
          <a:xfrm flipH="1">
            <a:off x="-7145" y="14363"/>
            <a:ext cx="7042684" cy="1670446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677D8882-5F1F-FF4E-9C33-7C907179A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25</a:t>
            </a:fld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008844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560BA8-A59A-870F-E913-18A1899CDC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257407A8-2660-593C-C9C5-F0E20C765D06}"/>
              </a:ext>
            </a:extLst>
          </p:cNvPr>
          <p:cNvSpPr/>
          <p:nvPr/>
        </p:nvSpPr>
        <p:spPr>
          <a:xfrm>
            <a:off x="395536" y="194945"/>
            <a:ext cx="7200800" cy="576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dirty="0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Self-Attention</a:t>
            </a:r>
            <a:r>
              <a:rPr lang="zh-CN" altLang="en-US" sz="2400" b="1" dirty="0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en-US" altLang="zh-CN" sz="2400" b="1" dirty="0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2400" b="1" dirty="0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）为什么除以 </a:t>
            </a:r>
            <a:r>
              <a:rPr lang="en-US" altLang="zh-CN" sz="2400" b="1" dirty="0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sqrt(</a:t>
            </a:r>
            <a:r>
              <a:rPr lang="zh-CN" altLang="en-US" sz="2400" b="1" dirty="0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特征维度</a:t>
            </a:r>
            <a:r>
              <a:rPr lang="en-US" altLang="zh-CN" sz="2400" b="1" dirty="0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d)</a:t>
            </a:r>
            <a:endParaRPr lang="en" altLang="zh-CN" sz="2400" b="1" dirty="0">
              <a:solidFill>
                <a:srgbClr val="630D5F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1EC4A8F-E1DB-9198-18F5-92AEBC17CE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496" y="2302809"/>
            <a:ext cx="3365500" cy="4826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B9A1F3BA-C405-0C11-9A2E-D0037AFE71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514" y="2813154"/>
            <a:ext cx="736600" cy="8128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56AC8EDA-AD09-F508-C663-6B1FAEC63A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717" y="935116"/>
            <a:ext cx="4737100" cy="800100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76C157F9-7FFE-8DF7-7F20-372EEE2853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7152" y="2237126"/>
            <a:ext cx="2984500" cy="736600"/>
          </a:xfrm>
          <a:prstGeom prst="rect">
            <a:avLst/>
          </a:prstGeom>
        </p:spPr>
      </p:pic>
      <p:sp>
        <p:nvSpPr>
          <p:cNvPr id="28" name="文本框 27">
            <a:extLst>
              <a:ext uri="{FF2B5EF4-FFF2-40B4-BE49-F238E27FC236}">
                <a16:creationId xmlns:a16="http://schemas.microsoft.com/office/drawing/2014/main" id="{237CA408-51E6-9425-D65E-7E31D057E6A5}"/>
              </a:ext>
            </a:extLst>
          </p:cNvPr>
          <p:cNvSpPr txBox="1"/>
          <p:nvPr/>
        </p:nvSpPr>
        <p:spPr>
          <a:xfrm>
            <a:off x="1265117" y="1918035"/>
            <a:ext cx="2069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情形</a:t>
            </a:r>
            <a:r>
              <a:rPr kumimoji="1" lang="en-US" altLang="zh-CN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kumimoji="1" lang="zh-CN" alt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：除以</a:t>
            </a:r>
            <a:r>
              <a:rPr kumimoji="1" lang="en-US" altLang="zh-CN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sqrt(d)</a:t>
            </a:r>
            <a:endParaRPr kumimoji="1" lang="zh-CN" altLang="en-US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165D9D86-1863-773E-4821-AA954EF23CD2}"/>
              </a:ext>
            </a:extLst>
          </p:cNvPr>
          <p:cNvSpPr txBox="1"/>
          <p:nvPr/>
        </p:nvSpPr>
        <p:spPr>
          <a:xfrm>
            <a:off x="5809087" y="1905058"/>
            <a:ext cx="2300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情形</a:t>
            </a:r>
            <a:r>
              <a:rPr kumimoji="1" lang="en-US" altLang="zh-CN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kumimoji="1" lang="zh-CN" alt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：不除以</a:t>
            </a:r>
            <a:r>
              <a:rPr kumimoji="1" lang="en-US" altLang="zh-CN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sqrt(d)</a:t>
            </a:r>
            <a:endParaRPr kumimoji="1" lang="zh-CN" altLang="en-US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F04C744B-53A0-7ED4-BEA2-98D7BFEE9A7C}"/>
              </a:ext>
            </a:extLst>
          </p:cNvPr>
          <p:cNvSpPr txBox="1"/>
          <p:nvPr/>
        </p:nvSpPr>
        <p:spPr>
          <a:xfrm>
            <a:off x="711311" y="4618366"/>
            <a:ext cx="3021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使得</a:t>
            </a:r>
            <a:r>
              <a:rPr kumimoji="1" lang="en-US" altLang="zh-CN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Softmax</a:t>
            </a:r>
            <a:r>
              <a:rPr kumimoji="1" lang="zh-CN" alt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的输入在</a:t>
            </a:r>
            <a:r>
              <a:rPr kumimoji="1" lang="en-US" altLang="zh-CN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kumimoji="1" lang="zh-CN" alt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附近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8D6D6AEF-8FCD-A928-58D7-75283997C46D}"/>
              </a:ext>
            </a:extLst>
          </p:cNvPr>
          <p:cNvSpPr txBox="1"/>
          <p:nvPr/>
        </p:nvSpPr>
        <p:spPr>
          <a:xfrm>
            <a:off x="4675174" y="4421930"/>
            <a:ext cx="44176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" altLang="zh-CN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Softmax</a:t>
            </a:r>
            <a:r>
              <a:rPr lang="zh-CN" altLang="en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输出</a:t>
            </a:r>
            <a:r>
              <a:rPr lang="zh-CN" alt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大多接近</a:t>
            </a:r>
            <a:r>
              <a:rPr lang="en-US" altLang="zh-CN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zh-CN" alt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，一个权重接近</a:t>
            </a:r>
            <a:r>
              <a:rPr lang="en-US" altLang="zh-CN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endParaRPr lang="en-US" altLang="zh-CN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kumimoji="1" lang="zh-CN" alt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容易导致梯度消失问题</a:t>
            </a:r>
          </a:p>
        </p:txBody>
      </p:sp>
      <p:pic>
        <p:nvPicPr>
          <p:cNvPr id="39" name="图片 38">
            <a:extLst>
              <a:ext uri="{FF2B5EF4-FFF2-40B4-BE49-F238E27FC236}">
                <a16:creationId xmlns:a16="http://schemas.microsoft.com/office/drawing/2014/main" id="{CF66A309-08A9-0DA8-9C63-0DB3205773C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6630" y="2899937"/>
            <a:ext cx="4487370" cy="1355725"/>
          </a:xfrm>
          <a:prstGeom prst="rect">
            <a:avLst/>
          </a:prstGeom>
        </p:spPr>
      </p:pic>
      <p:sp>
        <p:nvSpPr>
          <p:cNvPr id="40" name="文本框 39">
            <a:extLst>
              <a:ext uri="{FF2B5EF4-FFF2-40B4-BE49-F238E27FC236}">
                <a16:creationId xmlns:a16="http://schemas.microsoft.com/office/drawing/2014/main" id="{7D8B0A18-8750-3AE0-A42A-D2C38F251676}"/>
              </a:ext>
            </a:extLst>
          </p:cNvPr>
          <p:cNvSpPr txBox="1"/>
          <p:nvPr/>
        </p:nvSpPr>
        <p:spPr>
          <a:xfrm>
            <a:off x="2144162" y="3034888"/>
            <a:ext cx="2034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rgbClr val="0012F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均值为</a:t>
            </a:r>
            <a:r>
              <a:rPr kumimoji="1" lang="en-US" altLang="zh-CN" dirty="0">
                <a:solidFill>
                  <a:srgbClr val="0012F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kumimoji="1" lang="zh-CN" altLang="en-US" dirty="0">
                <a:solidFill>
                  <a:srgbClr val="0012F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，方差为</a:t>
            </a:r>
            <a:r>
              <a:rPr kumimoji="1" lang="en-US" altLang="zh-CN" dirty="0">
                <a:solidFill>
                  <a:srgbClr val="0012F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CN" altLang="en-US" dirty="0">
              <a:solidFill>
                <a:srgbClr val="0012F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C4DDFED-ED7A-97DA-CE53-DE8CD380B62B}"/>
              </a:ext>
            </a:extLst>
          </p:cNvPr>
          <p:cNvSpPr txBox="1"/>
          <p:nvPr/>
        </p:nvSpPr>
        <p:spPr>
          <a:xfrm>
            <a:off x="113439" y="3602701"/>
            <a:ext cx="3047989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dirty="0"/>
              <a:t>a = </a:t>
            </a:r>
            <a:r>
              <a:rPr lang="en-US" altLang="zh-CN" sz="1400" dirty="0"/>
              <a:t>3</a:t>
            </a:r>
            <a:r>
              <a:rPr lang="zh-CN" altLang="en-US" sz="1400" dirty="0"/>
              <a:t>*torch.randn(100000,1)</a:t>
            </a:r>
            <a:endParaRPr lang="en-US" altLang="zh-CN" sz="1400" dirty="0"/>
          </a:p>
          <a:p>
            <a:r>
              <a:rPr lang="zh-CN" altLang="en-US" sz="1400" dirty="0"/>
              <a:t>b = </a:t>
            </a:r>
            <a:r>
              <a:rPr lang="en-US" altLang="zh-CN" sz="1400" dirty="0"/>
              <a:t>4</a:t>
            </a:r>
            <a:r>
              <a:rPr lang="zh-CN" altLang="en-US" sz="1400" dirty="0"/>
              <a:t>*torch.randn(100000,1)</a:t>
            </a:r>
          </a:p>
          <a:p>
            <a:r>
              <a:rPr lang="zh-CN" altLang="en-US" sz="1400" dirty="0">
                <a:solidFill>
                  <a:srgbClr val="C00000"/>
                </a:solidFill>
              </a:rPr>
              <a:t>torch.</a:t>
            </a:r>
            <a:r>
              <a:rPr lang="en-US" altLang="zh-CN" sz="1400" dirty="0">
                <a:solidFill>
                  <a:srgbClr val="C00000"/>
                </a:solidFill>
              </a:rPr>
              <a:t>std</a:t>
            </a:r>
            <a:r>
              <a:rPr lang="zh-CN" altLang="en-US" sz="1400" dirty="0">
                <a:solidFill>
                  <a:srgbClr val="C00000"/>
                </a:solidFill>
              </a:rPr>
              <a:t>(a</a:t>
            </a:r>
            <a:r>
              <a:rPr lang="en-US" altLang="zh-CN" sz="1400" dirty="0">
                <a:solidFill>
                  <a:srgbClr val="C00000"/>
                </a:solidFill>
              </a:rPr>
              <a:t>+</a:t>
            </a:r>
            <a:r>
              <a:rPr lang="zh-CN" altLang="en-US" sz="1400" dirty="0">
                <a:solidFill>
                  <a:srgbClr val="C00000"/>
                </a:solidFill>
              </a:rPr>
              <a:t>b)</a:t>
            </a:r>
            <a:endParaRPr lang="en-US" altLang="zh-CN" sz="1400" dirty="0">
              <a:solidFill>
                <a:srgbClr val="C00000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EF8BCE7-7E14-9A5C-4AE2-69F6AA37497D}"/>
              </a:ext>
            </a:extLst>
          </p:cNvPr>
          <p:cNvSpPr txBox="1"/>
          <p:nvPr/>
        </p:nvSpPr>
        <p:spPr>
          <a:xfrm>
            <a:off x="2706802" y="4132839"/>
            <a:ext cx="152399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dirty="0"/>
              <a:t>tensor(</a:t>
            </a:r>
            <a:r>
              <a:rPr lang="en-US" altLang="zh-CN" sz="1400" dirty="0"/>
              <a:t>12.0152</a:t>
            </a:r>
            <a:r>
              <a:rPr lang="zh-CN" altLang="en-US" sz="1400" dirty="0"/>
              <a:t>)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9FF3D89-6875-85A1-EC84-71E5769B7333}"/>
              </a:ext>
            </a:extLst>
          </p:cNvPr>
          <p:cNvSpPr txBox="1"/>
          <p:nvPr/>
        </p:nvSpPr>
        <p:spPr>
          <a:xfrm>
            <a:off x="124720" y="4272513"/>
            <a:ext cx="152399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dirty="0"/>
              <a:t>tensor(</a:t>
            </a:r>
            <a:r>
              <a:rPr lang="en-US" altLang="zh-CN" sz="1400" dirty="0"/>
              <a:t>5.001</a:t>
            </a:r>
            <a:r>
              <a:rPr lang="zh-CN" altLang="en-US" sz="1400" dirty="0"/>
              <a:t>)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A037BCE-8A41-18EB-FF2C-9CA98D2C278D}"/>
              </a:ext>
            </a:extLst>
          </p:cNvPr>
          <p:cNvSpPr txBox="1"/>
          <p:nvPr/>
        </p:nvSpPr>
        <p:spPr>
          <a:xfrm>
            <a:off x="2706802" y="3802757"/>
            <a:ext cx="15771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rgbClr val="C00000"/>
                </a:solidFill>
              </a:rPr>
              <a:t>torch.</a:t>
            </a:r>
            <a:r>
              <a:rPr lang="en-US" altLang="zh-CN" sz="1400" dirty="0">
                <a:solidFill>
                  <a:srgbClr val="C00000"/>
                </a:solidFill>
              </a:rPr>
              <a:t>std</a:t>
            </a:r>
            <a:r>
              <a:rPr lang="zh-CN" altLang="en-US" sz="1400" dirty="0">
                <a:solidFill>
                  <a:srgbClr val="C00000"/>
                </a:solidFill>
              </a:rPr>
              <a:t>(a*b)</a:t>
            </a:r>
            <a:endParaRPr lang="en-US" altLang="zh-CN" sz="1400" dirty="0">
              <a:solidFill>
                <a:srgbClr val="C00000"/>
              </a:solidFill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52A06119-24B0-A5C5-5C61-143743B702B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5386" y="1050006"/>
            <a:ext cx="2501900" cy="495300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1C390983-F61E-15D3-A733-7D2ADB562691}"/>
              </a:ext>
            </a:extLst>
          </p:cNvPr>
          <p:cNvSpPr/>
          <p:nvPr/>
        </p:nvSpPr>
        <p:spPr>
          <a:xfrm>
            <a:off x="7092280" y="3956645"/>
            <a:ext cx="648072" cy="17619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0DCD9FF5-F103-5FF1-AE62-75A45AB27AEB}"/>
              </a:ext>
            </a:extLst>
          </p:cNvPr>
          <p:cNvSpPr/>
          <p:nvPr/>
        </p:nvSpPr>
        <p:spPr>
          <a:xfrm>
            <a:off x="6372200" y="3544700"/>
            <a:ext cx="511816" cy="17917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AAD28847-11F5-149E-1AB9-E121F7567383}"/>
              </a:ext>
            </a:extLst>
          </p:cNvPr>
          <p:cNvSpPr/>
          <p:nvPr/>
        </p:nvSpPr>
        <p:spPr>
          <a:xfrm>
            <a:off x="4850692" y="2882647"/>
            <a:ext cx="1161468" cy="179176"/>
          </a:xfrm>
          <a:prstGeom prst="rect">
            <a:avLst/>
          </a:prstGeom>
          <a:noFill/>
          <a:ln>
            <a:solidFill>
              <a:srgbClr val="0012F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D5982151-480C-C062-C836-6C4A06C45514}"/>
              </a:ext>
            </a:extLst>
          </p:cNvPr>
          <p:cNvSpPr/>
          <p:nvPr/>
        </p:nvSpPr>
        <p:spPr>
          <a:xfrm>
            <a:off x="4850692" y="3313140"/>
            <a:ext cx="1305484" cy="179177"/>
          </a:xfrm>
          <a:prstGeom prst="rect">
            <a:avLst/>
          </a:prstGeom>
          <a:noFill/>
          <a:ln>
            <a:solidFill>
              <a:srgbClr val="0012F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CF6A4530-7F9F-5E8F-7863-7AB39BF72C3E}"/>
              </a:ext>
            </a:extLst>
          </p:cNvPr>
          <p:cNvSpPr/>
          <p:nvPr/>
        </p:nvSpPr>
        <p:spPr>
          <a:xfrm>
            <a:off x="4886974" y="3754496"/>
            <a:ext cx="2637354" cy="179177"/>
          </a:xfrm>
          <a:prstGeom prst="rect">
            <a:avLst/>
          </a:prstGeom>
          <a:noFill/>
          <a:ln>
            <a:solidFill>
              <a:srgbClr val="0012F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6AD00597-38DB-D3D8-4511-28F78E02E51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6210" y="413398"/>
            <a:ext cx="1827014" cy="297194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35E1A8FA-5B06-EB7B-477D-A5F89EF7EC6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9077" y="215201"/>
            <a:ext cx="2139208" cy="17522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A04C1ABC-929B-922E-75EC-D982ED11856D}"/>
              </a:ext>
            </a:extLst>
          </p:cNvPr>
          <p:cNvSpPr txBox="1"/>
          <p:nvPr/>
        </p:nvSpPr>
        <p:spPr>
          <a:xfrm>
            <a:off x="7541189" y="3706864"/>
            <a:ext cx="111120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000" dirty="0">
                <a:solidFill>
                  <a:srgbClr val="0012FE"/>
                </a:solidFill>
              </a:rPr>
              <a:t>标准差为</a:t>
            </a:r>
            <a:r>
              <a:rPr kumimoji="1" lang="en-US" altLang="zh-CN" sz="1000" dirty="0">
                <a:solidFill>
                  <a:srgbClr val="0012FE"/>
                </a:solidFill>
              </a:rPr>
              <a:t>sqrt(10)</a:t>
            </a:r>
            <a:endParaRPr kumimoji="1" lang="zh-CN" altLang="en-US" sz="1000" dirty="0">
              <a:solidFill>
                <a:srgbClr val="0012FE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1DD2826-65F6-6CF0-1878-59B55255865A}"/>
              </a:ext>
            </a:extLst>
          </p:cNvPr>
          <p:cNvSpPr txBox="1"/>
          <p:nvPr/>
        </p:nvSpPr>
        <p:spPr>
          <a:xfrm>
            <a:off x="6001456" y="2842715"/>
            <a:ext cx="76335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000" dirty="0">
                <a:solidFill>
                  <a:srgbClr val="0012FE"/>
                </a:solidFill>
              </a:rPr>
              <a:t>标准差为</a:t>
            </a:r>
            <a:r>
              <a:rPr kumimoji="1" lang="en-US" altLang="zh-CN" sz="1000" dirty="0">
                <a:solidFill>
                  <a:srgbClr val="0012FE"/>
                </a:solidFill>
              </a:rPr>
              <a:t>1</a:t>
            </a:r>
            <a:endParaRPr kumimoji="1" lang="zh-CN" altLang="en-US" sz="1000" dirty="0">
              <a:solidFill>
                <a:srgbClr val="0012F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5903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/>
      <p:bldP spid="30" grpId="0"/>
      <p:bldP spid="31" grpId="0"/>
      <p:bldP spid="40" grpId="0"/>
      <p:bldP spid="4" grpId="0"/>
      <p:bldP spid="7" grpId="0"/>
      <p:bldP spid="8" grpId="0"/>
      <p:bldP spid="10" grpId="0"/>
      <p:bldP spid="14" grpId="0" animBg="1"/>
      <p:bldP spid="15" grpId="0" animBg="1"/>
      <p:bldP spid="17" grpId="0" animBg="1"/>
      <p:bldP spid="18" grpId="0" animBg="1"/>
      <p:bldP spid="19" grpId="0" animBg="1"/>
      <p:bldP spid="3" grpId="0"/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20E152-DDC8-F37A-D03B-0E7B8595D8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C23FCC7C-06BD-E4F0-CDA7-AFF33E93B949}"/>
              </a:ext>
            </a:extLst>
          </p:cNvPr>
          <p:cNvSpPr/>
          <p:nvPr/>
        </p:nvSpPr>
        <p:spPr>
          <a:xfrm>
            <a:off x="395536" y="194945"/>
            <a:ext cx="7200800" cy="576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dirty="0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Self-Attention</a:t>
            </a:r>
            <a:r>
              <a:rPr lang="zh-CN" altLang="en-US" sz="2400" b="1" dirty="0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en-US" altLang="zh-CN" sz="2400" b="1" dirty="0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2400" b="1" dirty="0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）多头注意力与单头注意力的区别</a:t>
            </a:r>
            <a:endParaRPr lang="en" altLang="zh-CN" sz="2400" b="1" dirty="0">
              <a:solidFill>
                <a:srgbClr val="630D5F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7A5A0F9-80F3-C039-F835-F3A429734E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2785" y="943415"/>
            <a:ext cx="1224821" cy="156243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D125A10-B600-03FD-DE90-8A7A8D5ED5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8753" y="1017532"/>
            <a:ext cx="2911459" cy="1562432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8A31FDD9-1CED-AFD4-D5FF-9449CC2CB418}"/>
              </a:ext>
            </a:extLst>
          </p:cNvPr>
          <p:cNvSpPr txBox="1"/>
          <p:nvPr/>
        </p:nvSpPr>
        <p:spPr>
          <a:xfrm>
            <a:off x="0" y="4529421"/>
            <a:ext cx="9144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假设输出特征维度都是</a:t>
            </a:r>
            <a:r>
              <a:rPr lang="en-US" altLang="zh-CN" sz="1400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zh-CN" altLang="en-US" sz="1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，那么单头和多头注意力</a:t>
            </a:r>
            <a:r>
              <a:rPr lang="zh-CN" altLang="en-US" sz="1400" dirty="0">
                <a:solidFill>
                  <a:srgbClr val="0012F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参数量相同</a:t>
            </a:r>
            <a:r>
              <a: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，但多头注意力将 </a:t>
            </a:r>
            <a:r>
              <a:rPr lang="en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Query</a:t>
            </a:r>
            <a:r>
              <a:rPr lang="zh-CN" altLang="e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</a:t>
            </a:r>
            <a:r>
              <a:rPr lang="zh-CN" altLang="e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Value </a:t>
            </a:r>
            <a:r>
              <a: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的计算分配到多个注意力头上，每个头关注</a:t>
            </a:r>
            <a:r>
              <a:rPr lang="zh-CN" altLang="en-US" sz="1400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不</a:t>
            </a:r>
            <a:r>
              <a:rPr lang="zh-CN" altLang="en-US" sz="14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同</a:t>
            </a:r>
            <a:r>
              <a:rPr lang="zh-CN" altLang="en-US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的</a:t>
            </a:r>
            <a:r>
              <a:rPr lang="zh-CN" altLang="en-US" sz="1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特</a:t>
            </a:r>
            <a:r>
              <a:rPr lang="zh-CN" altLang="en-US" sz="1400" dirty="0">
                <a:solidFill>
                  <a:srgbClr val="0012F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征</a:t>
            </a:r>
            <a:r>
              <a:rPr lang="zh-CN" altLang="en-US" sz="14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子</a:t>
            </a:r>
            <a:r>
              <a:rPr lang="zh-CN" altLang="en-US" sz="1400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空</a:t>
            </a:r>
            <a:r>
              <a:rPr lang="zh-CN" altLang="en-US" sz="14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间，</a:t>
            </a:r>
            <a:r>
              <a: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因此可以学习不同特征维度的关系，有更好的表达能力。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FE898A3C-6CEA-C5EF-E976-066C5DF938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4233" y="2586126"/>
            <a:ext cx="5112568" cy="714738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599A9E9D-87D4-6A1F-E52D-6E0DD1B5245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6271" y="3948883"/>
            <a:ext cx="1530231" cy="495075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15B528C0-A60D-2ADB-3047-F1BBD096D3A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4036" y="3400367"/>
            <a:ext cx="5112568" cy="495075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D3BD900E-E3A2-3EB4-154A-CB8618CA4F54}"/>
              </a:ext>
            </a:extLst>
          </p:cNvPr>
          <p:cNvSpPr txBox="1"/>
          <p:nvPr/>
        </p:nvSpPr>
        <p:spPr>
          <a:xfrm>
            <a:off x="390727" y="3459218"/>
            <a:ext cx="1579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>
                <a:solidFill>
                  <a:srgbClr val="C00000"/>
                </a:solidFill>
              </a:rPr>
              <a:t>单头</a:t>
            </a:r>
            <a:r>
              <a:rPr kumimoji="1" lang="zh-CN" altLang="en-US" dirty="0">
                <a:solidFill>
                  <a:srgbClr val="C00000"/>
                </a:solidFill>
              </a:rPr>
              <a:t>注意力：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BEF9AB33-AEE5-05E0-CCAA-C9194DEAE1A2}"/>
              </a:ext>
            </a:extLst>
          </p:cNvPr>
          <p:cNvSpPr txBox="1"/>
          <p:nvPr/>
        </p:nvSpPr>
        <p:spPr>
          <a:xfrm>
            <a:off x="395536" y="2758348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>
                <a:solidFill>
                  <a:srgbClr val="C00000"/>
                </a:solidFill>
              </a:rPr>
              <a:t>多头</a:t>
            </a:r>
            <a:r>
              <a:rPr kumimoji="1" lang="zh-CN" altLang="en-US" dirty="0">
                <a:solidFill>
                  <a:srgbClr val="C00000"/>
                </a:solidFill>
              </a:rPr>
              <a:t>注意力：</a:t>
            </a: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46C64FD7-98B7-2349-C4A5-F00F172CD02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3868" y="4009021"/>
            <a:ext cx="2535408" cy="374799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2B415D52-1407-1729-7A4D-BDE1AB2F387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3064" y="3469212"/>
            <a:ext cx="1231900" cy="444500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4C9A60B3-47AB-61DB-3CA7-21196466341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9564" y="2577912"/>
            <a:ext cx="1358900" cy="406400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53089665-BC8B-9C11-C033-E9D4D834494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5284" y="2977746"/>
            <a:ext cx="1473200" cy="330200"/>
          </a:xfrm>
          <a:prstGeom prst="rect">
            <a:avLst/>
          </a:prstGeom>
        </p:spPr>
      </p:pic>
      <p:sp>
        <p:nvSpPr>
          <p:cNvPr id="30" name="文本框 29">
            <a:extLst>
              <a:ext uri="{FF2B5EF4-FFF2-40B4-BE49-F238E27FC236}">
                <a16:creationId xmlns:a16="http://schemas.microsoft.com/office/drawing/2014/main" id="{F76B4F5D-1E1B-AE3E-5673-F4B84D965E17}"/>
              </a:ext>
            </a:extLst>
          </p:cNvPr>
          <p:cNvSpPr txBox="1"/>
          <p:nvPr/>
        </p:nvSpPr>
        <p:spPr>
          <a:xfrm>
            <a:off x="6439999" y="1463021"/>
            <a:ext cx="248158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Concat</a:t>
            </a:r>
            <a:r>
              <a:rPr lang="zh-CN" altLang="en-US" sz="1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之后输出特征维度为</a:t>
            </a:r>
            <a:r>
              <a:rPr lang="en-US" altLang="zh-CN" sz="1400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d,</a:t>
            </a:r>
          </a:p>
          <a:p>
            <a:r>
              <a:rPr lang="en-US" altLang="zh-CN" sz="1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head</a:t>
            </a:r>
            <a:r>
              <a:rPr lang="zh-CN" altLang="en-US" sz="1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个数为</a:t>
            </a:r>
            <a:r>
              <a:rPr lang="en-US" altLang="zh-CN" sz="1400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endParaRPr lang="zh-CN" altLang="en-US" sz="1400" dirty="0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0984EC1D-A7EF-D930-BE63-F24468483CA4}"/>
              </a:ext>
            </a:extLst>
          </p:cNvPr>
          <p:cNvSpPr/>
          <p:nvPr/>
        </p:nvSpPr>
        <p:spPr>
          <a:xfrm>
            <a:off x="3034548" y="2693543"/>
            <a:ext cx="601348" cy="120189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BADA175A-612D-ACBA-9881-03A4DDD538C3}"/>
              </a:ext>
            </a:extLst>
          </p:cNvPr>
          <p:cNvSpPr/>
          <p:nvPr/>
        </p:nvSpPr>
        <p:spPr>
          <a:xfrm>
            <a:off x="4453458" y="2704436"/>
            <a:ext cx="601348" cy="120189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6068FD9C-FFA3-D242-7014-9FFD0FF39900}"/>
              </a:ext>
            </a:extLst>
          </p:cNvPr>
          <p:cNvSpPr/>
          <p:nvPr/>
        </p:nvSpPr>
        <p:spPr>
          <a:xfrm>
            <a:off x="6092920" y="2693543"/>
            <a:ext cx="601348" cy="120189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FA500F1-BAA1-75D5-67AE-3381A0951747}"/>
              </a:ext>
            </a:extLst>
          </p:cNvPr>
          <p:cNvSpPr txBox="1"/>
          <p:nvPr/>
        </p:nvSpPr>
        <p:spPr>
          <a:xfrm>
            <a:off x="2892936" y="2448566"/>
            <a:ext cx="9823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200" dirty="0">
                <a:solidFill>
                  <a:srgbClr val="901F2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性别子空间</a:t>
            </a:r>
            <a:endParaRPr lang="zh-CN" altLang="en-US" sz="1200" dirty="0">
              <a:solidFill>
                <a:srgbClr val="901F2A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76276A5-E80E-4C52-6DD9-58BC835209B2}"/>
              </a:ext>
            </a:extLst>
          </p:cNvPr>
          <p:cNvSpPr txBox="1"/>
          <p:nvPr/>
        </p:nvSpPr>
        <p:spPr>
          <a:xfrm>
            <a:off x="4304080" y="2446911"/>
            <a:ext cx="9823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200" dirty="0">
                <a:solidFill>
                  <a:srgbClr val="901F2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年龄子空间</a:t>
            </a:r>
            <a:endParaRPr lang="zh-CN" altLang="en-US" sz="1200" dirty="0">
              <a:solidFill>
                <a:srgbClr val="901F2A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F2D720D-D1E8-21A5-6374-23845A67D7B0}"/>
              </a:ext>
            </a:extLst>
          </p:cNvPr>
          <p:cNvSpPr txBox="1"/>
          <p:nvPr/>
        </p:nvSpPr>
        <p:spPr>
          <a:xfrm>
            <a:off x="5988345" y="2433250"/>
            <a:ext cx="9823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200" dirty="0">
                <a:solidFill>
                  <a:srgbClr val="901F2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身高子空间</a:t>
            </a:r>
            <a:endParaRPr lang="zh-CN" altLang="en-US" sz="1200" dirty="0">
              <a:solidFill>
                <a:srgbClr val="901F2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0783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9" grpId="0"/>
      <p:bldP spid="20" grpId="0"/>
      <p:bldP spid="4" grpId="0"/>
      <p:bldP spid="6" grpId="0"/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2AC964-26EA-E0C9-9326-E1DE8358CA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60CED717-458C-8F2B-BCA4-BFEF6527A0F9}"/>
              </a:ext>
            </a:extLst>
          </p:cNvPr>
          <p:cNvSpPr/>
          <p:nvPr/>
        </p:nvSpPr>
        <p:spPr>
          <a:xfrm>
            <a:off x="395536" y="194945"/>
            <a:ext cx="7200800" cy="576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dirty="0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Self-Attention</a:t>
            </a:r>
            <a:r>
              <a:rPr lang="zh-CN" altLang="en-US" sz="2400" b="1" dirty="0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en-US" altLang="zh-CN" sz="2400" b="1" dirty="0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en-US" sz="2400" b="1" dirty="0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</a:t>
            </a:r>
            <a:r>
              <a:rPr lang="en-US" altLang="zh-CN" sz="2400" b="1" dirty="0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Mask</a:t>
            </a:r>
            <a:r>
              <a:rPr lang="zh-CN" altLang="en-US" sz="2400" b="1" dirty="0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的作用</a:t>
            </a:r>
            <a:endParaRPr lang="en" altLang="zh-CN" sz="2400" b="1" dirty="0">
              <a:solidFill>
                <a:srgbClr val="630D5F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4E325BB-4715-A31D-67D0-BF39E10BB7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45" y="1059582"/>
            <a:ext cx="2043786" cy="370866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DA62E937-4B15-E162-25B6-F8993322845A}"/>
              </a:ext>
            </a:extLst>
          </p:cNvPr>
          <p:cNvSpPr txBox="1"/>
          <p:nvPr/>
        </p:nvSpPr>
        <p:spPr>
          <a:xfrm>
            <a:off x="2146245" y="915566"/>
            <a:ext cx="687326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Mask </a:t>
            </a:r>
            <a:r>
              <a:rPr lang="zh-CN" altLang="en-US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的作用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如果某些位置被</a:t>
            </a:r>
            <a:r>
              <a:rPr lang="zh-CN" alt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屏蔽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mask</a:t>
            </a:r>
            <a:r>
              <a:rPr lang="zh-CN" altLang="en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），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这些位置的注意力得分会被设置为</a:t>
            </a:r>
            <a:r>
              <a:rPr lang="zh-CN" alt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极小值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（如 −∞</a:t>
            </a:r>
            <a:r>
              <a:rPr lang="zh-CN" altLang="en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）。</a:t>
            </a:r>
            <a:r>
              <a:rPr lang="zh-CN" altLang="en-US" dirty="0">
                <a:solidFill>
                  <a:srgbClr val="0012F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经过 </a:t>
            </a:r>
            <a:r>
              <a:rPr lang="en" altLang="zh-CN" dirty="0" err="1">
                <a:solidFill>
                  <a:srgbClr val="0012F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Softmax</a:t>
            </a:r>
            <a:r>
              <a:rPr lang="en" altLang="zh-CN" dirty="0">
                <a:solidFill>
                  <a:srgbClr val="0012F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dirty="0">
                <a:solidFill>
                  <a:srgbClr val="0012F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后，其对应的权重接近 </a:t>
            </a:r>
            <a:r>
              <a:rPr lang="en-US" altLang="zh-CN" dirty="0">
                <a:solidFill>
                  <a:srgbClr val="0012F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547F657-F7DB-670F-4B64-8F2CAD55EF3F}"/>
              </a:ext>
            </a:extLst>
          </p:cNvPr>
          <p:cNvSpPr/>
          <p:nvPr/>
        </p:nvSpPr>
        <p:spPr>
          <a:xfrm>
            <a:off x="179512" y="2571751"/>
            <a:ext cx="1440160" cy="504056"/>
          </a:xfrm>
          <a:prstGeom prst="rect">
            <a:avLst/>
          </a:prstGeom>
          <a:noFill/>
          <a:ln>
            <a:solidFill>
              <a:srgbClr val="0012F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B7814F0-CB30-6EEF-B3DB-77D27AEEDE7A}"/>
              </a:ext>
            </a:extLst>
          </p:cNvPr>
          <p:cNvSpPr txBox="1"/>
          <p:nvPr/>
        </p:nvSpPr>
        <p:spPr>
          <a:xfrm>
            <a:off x="2178438" y="1983269"/>
            <a:ext cx="3473682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例子：</a:t>
            </a:r>
            <a:r>
              <a:rPr lang="en" altLang="zh-CN" sz="1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Look-Ahead Mask </a:t>
            </a:r>
            <a:r>
              <a:rPr lang="zh-CN" altLang="en-US" sz="1400" dirty="0">
                <a:solidFill>
                  <a:srgbClr val="0012F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是一个下三角矩阵，屏蔽掉所有未来的 </a:t>
            </a:r>
            <a:r>
              <a:rPr lang="en" altLang="zh-CN" sz="1400" dirty="0">
                <a:solidFill>
                  <a:srgbClr val="0012F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token</a:t>
            </a:r>
            <a:r>
              <a:rPr lang="zh-CN" altLang="e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r>
              <a: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对于序列长度为 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Look-Ahead Mask </a:t>
            </a:r>
            <a:r>
              <a: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的矩阵形式为：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EFCC9953-598B-BFCA-8CCC-ED2E11F35B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824" y="2906599"/>
            <a:ext cx="1378839" cy="725705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F72A9924-ABB6-239F-0804-305D0AF4FB64}"/>
              </a:ext>
            </a:extLst>
          </p:cNvPr>
          <p:cNvSpPr txBox="1"/>
          <p:nvPr/>
        </p:nvSpPr>
        <p:spPr>
          <a:xfrm>
            <a:off x="2268223" y="3816970"/>
            <a:ext cx="3294112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 </a:t>
            </a:r>
            <a:r>
              <a: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表示当前 </a:t>
            </a:r>
            <a:r>
              <a:rPr lang="en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token </a:t>
            </a:r>
            <a:r>
              <a: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及之前的 </a:t>
            </a:r>
            <a:r>
              <a:rPr lang="en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token </a:t>
            </a:r>
            <a:r>
              <a: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可以访问。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表示未来的 </a:t>
            </a:r>
            <a:r>
              <a:rPr lang="en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token </a:t>
            </a:r>
            <a:r>
              <a: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被屏蔽（一般设置为−∞，然后经过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Softmax</a:t>
            </a:r>
            <a:r>
              <a: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后接近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）。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5A6792AD-DF5F-2D69-FBE2-D306B2D420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3547" y="1573066"/>
            <a:ext cx="2797512" cy="572719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5613D094-02CF-C6C7-FFE7-669CD45DFB2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9941" y="2178711"/>
            <a:ext cx="1597586" cy="572719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F61ED513-A62A-BE5E-CA62-AC596B7ABBA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4248" y="2852634"/>
            <a:ext cx="912655" cy="556497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2CE73E66-3590-C4CC-AA5B-86D76DC4AD7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160" y="2952331"/>
            <a:ext cx="346460" cy="379774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0FE7584B-7E9A-0E41-6B2B-FCE7DA0049B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4434" y="3015218"/>
            <a:ext cx="254000" cy="254000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E3153DFD-4AED-2006-2C5C-0C0E4FBB32D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2717" y="2846987"/>
            <a:ext cx="1196064" cy="590462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94705C80-7101-B341-835C-B9D85F29A77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085" y="3496628"/>
            <a:ext cx="1340696" cy="590462"/>
          </a:xfrm>
          <a:prstGeom prst="rect">
            <a:avLst/>
          </a:prstGeom>
        </p:spPr>
      </p:pic>
      <p:sp>
        <p:nvSpPr>
          <p:cNvPr id="29" name="文本框 28">
            <a:extLst>
              <a:ext uri="{FF2B5EF4-FFF2-40B4-BE49-F238E27FC236}">
                <a16:creationId xmlns:a16="http://schemas.microsoft.com/office/drawing/2014/main" id="{563E6C2C-8B64-CF56-3241-701EE2681788}"/>
              </a:ext>
            </a:extLst>
          </p:cNvPr>
          <p:cNvSpPr txBox="1"/>
          <p:nvPr/>
        </p:nvSpPr>
        <p:spPr>
          <a:xfrm>
            <a:off x="5975115" y="3637814"/>
            <a:ext cx="174178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rgbClr val="0012F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经过</a:t>
            </a:r>
            <a:r>
              <a:rPr lang="en-US" altLang="zh-CN" sz="1400" dirty="0" err="1">
                <a:solidFill>
                  <a:srgbClr val="0012F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Softmax</a:t>
            </a:r>
            <a:r>
              <a:rPr lang="zh-CN" altLang="en-US" sz="1400" dirty="0">
                <a:solidFill>
                  <a:srgbClr val="0012F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后得到：</a:t>
            </a:r>
          </a:p>
        </p:txBody>
      </p:sp>
      <p:pic>
        <p:nvPicPr>
          <p:cNvPr id="31" name="图片 30">
            <a:extLst>
              <a:ext uri="{FF2B5EF4-FFF2-40B4-BE49-F238E27FC236}">
                <a16:creationId xmlns:a16="http://schemas.microsoft.com/office/drawing/2014/main" id="{0A03C29D-C6CC-9A70-51C8-CF6E9C80FA4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257" y="4072700"/>
            <a:ext cx="1657350" cy="527050"/>
          </a:xfrm>
          <a:prstGeom prst="rect">
            <a:avLst/>
          </a:prstGeom>
        </p:spPr>
      </p:pic>
      <p:sp>
        <p:nvSpPr>
          <p:cNvPr id="33" name="文本框 32">
            <a:extLst>
              <a:ext uri="{FF2B5EF4-FFF2-40B4-BE49-F238E27FC236}">
                <a16:creationId xmlns:a16="http://schemas.microsoft.com/office/drawing/2014/main" id="{F8FBCAB8-DECE-5E77-8B0A-E4B41B033E2A}"/>
              </a:ext>
            </a:extLst>
          </p:cNvPr>
          <p:cNvSpPr txBox="1"/>
          <p:nvPr/>
        </p:nvSpPr>
        <p:spPr>
          <a:xfrm>
            <a:off x="6154933" y="4186302"/>
            <a:ext cx="8375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rgbClr val="0012F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与</a:t>
            </a:r>
            <a:r>
              <a:rPr lang="en-US" altLang="zh-CN" sz="1400" i="1" dirty="0">
                <a:solidFill>
                  <a:srgbClr val="0012F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zh-CN" altLang="en-US" sz="1400" dirty="0">
                <a:solidFill>
                  <a:srgbClr val="0012F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相乘：</a:t>
            </a:r>
            <a:endParaRPr lang="zh-CN" altLang="en-US" sz="1400" dirty="0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46C54DFB-3E86-4761-296C-84E8A2C96872}"/>
              </a:ext>
            </a:extLst>
          </p:cNvPr>
          <p:cNvSpPr txBox="1"/>
          <p:nvPr/>
        </p:nvSpPr>
        <p:spPr>
          <a:xfrm>
            <a:off x="5975115" y="4620280"/>
            <a:ext cx="3007350" cy="52322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模型在生成当前 </a:t>
            </a:r>
            <a:r>
              <a:rPr lang="en" altLang="zh-CN" sz="1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token </a:t>
            </a:r>
            <a:r>
              <a:rPr lang="zh-CN" altLang="en-US" sz="1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时仅关注</a:t>
            </a:r>
            <a:r>
              <a:rPr lang="zh-CN" altLang="en-US" sz="1400" dirty="0">
                <a:solidFill>
                  <a:srgbClr val="0012F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当前及之前</a:t>
            </a:r>
            <a:r>
              <a:rPr lang="zh-CN" altLang="en-US" sz="1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的 </a:t>
            </a:r>
            <a:r>
              <a:rPr lang="en" altLang="zh-CN" sz="1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token</a:t>
            </a:r>
            <a:endParaRPr lang="zh-CN" altLang="en-US" sz="14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996B5A90-FF26-601D-868D-95E467931ABE}"/>
              </a:ext>
            </a:extLst>
          </p:cNvPr>
          <p:cNvSpPr txBox="1"/>
          <p:nvPr/>
        </p:nvSpPr>
        <p:spPr>
          <a:xfrm>
            <a:off x="8588603" y="1499154"/>
            <a:ext cx="56987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050" dirty="0">
                <a:solidFill>
                  <a:srgbClr val="0012F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kumimoji="1" lang="zh-CN" altLang="en-US" sz="1050" dirty="0">
                <a:solidFill>
                  <a:srgbClr val="0012F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个</a:t>
            </a:r>
            <a:r>
              <a:rPr kumimoji="1" lang="en-US" altLang="zh-CN" sz="1050" dirty="0">
                <a:solidFill>
                  <a:srgbClr val="0012F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token</a:t>
            </a:r>
            <a:r>
              <a:rPr kumimoji="1" lang="zh-CN" altLang="en-US" sz="1050" dirty="0">
                <a:solidFill>
                  <a:srgbClr val="0012F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，维度为</a:t>
            </a:r>
            <a:r>
              <a:rPr kumimoji="1" lang="en-US" altLang="zh-CN" sz="1050" dirty="0">
                <a:solidFill>
                  <a:srgbClr val="0012F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kumimoji="1" lang="zh-CN" altLang="en-US" sz="1050" dirty="0">
              <a:solidFill>
                <a:srgbClr val="0012F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7462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3" grpId="0"/>
      <p:bldP spid="29" grpId="0"/>
      <p:bldP spid="33" grpId="0"/>
      <p:bldP spid="35" grpId="0" animBg="1"/>
      <p:bldP spid="3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DA376C-03E6-9FBC-BD4E-6057D14479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7E1725F9-A90E-61A2-869A-C638F203D59A}"/>
              </a:ext>
            </a:extLst>
          </p:cNvPr>
          <p:cNvSpPr/>
          <p:nvPr/>
        </p:nvSpPr>
        <p:spPr>
          <a:xfrm>
            <a:off x="395536" y="194945"/>
            <a:ext cx="7200800" cy="576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dirty="0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Self-Attention</a:t>
            </a:r>
            <a:r>
              <a:rPr lang="zh-CN" altLang="en-US" sz="2400" b="1" dirty="0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en-US" altLang="zh-CN" sz="2400" b="1" dirty="0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4</a:t>
            </a:r>
            <a:r>
              <a:rPr lang="zh-CN" altLang="en-US" sz="2400" b="1" dirty="0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</a:t>
            </a:r>
            <a:r>
              <a:rPr lang="en-US" altLang="zh-CN" sz="2400" b="1" dirty="0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Positional</a:t>
            </a:r>
            <a:r>
              <a:rPr lang="zh-CN" altLang="en-US" sz="2400" b="1" dirty="0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Encoding</a:t>
            </a:r>
            <a:r>
              <a:rPr lang="zh-CN" altLang="en-US" sz="2400" b="1" dirty="0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的作用</a:t>
            </a:r>
            <a:endParaRPr lang="en" altLang="zh-CN" sz="2400" b="1" dirty="0">
              <a:solidFill>
                <a:srgbClr val="630D5F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8FCA4A6-DC2B-3647-E4D1-18AA025769A6}"/>
              </a:ext>
            </a:extLst>
          </p:cNvPr>
          <p:cNvSpPr txBox="1"/>
          <p:nvPr/>
        </p:nvSpPr>
        <p:spPr>
          <a:xfrm>
            <a:off x="287524" y="860655"/>
            <a:ext cx="85689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注意力分数依赖于 </a:t>
            </a: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Query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和 </a:t>
            </a: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的相似性，而不是 </a:t>
            </a: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token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在序列中的位置。因此，</a:t>
            </a: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Transformer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本身无法直接感知输入序列的顺序。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826BB10F-961A-148C-CA57-474929913A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693480"/>
            <a:ext cx="1902114" cy="3431900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06057CA3-162F-3609-6DB8-8B6C946F60D7}"/>
              </a:ext>
            </a:extLst>
          </p:cNvPr>
          <p:cNvSpPr/>
          <p:nvPr/>
        </p:nvSpPr>
        <p:spPr>
          <a:xfrm>
            <a:off x="380764" y="3739997"/>
            <a:ext cx="1440160" cy="504056"/>
          </a:xfrm>
          <a:prstGeom prst="rect">
            <a:avLst/>
          </a:prstGeom>
          <a:noFill/>
          <a:ln>
            <a:solidFill>
              <a:srgbClr val="0012F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081EC12-E77C-8C6C-1792-51AC8E2D0580}"/>
              </a:ext>
            </a:extLst>
          </p:cNvPr>
          <p:cNvSpPr txBox="1"/>
          <p:nvPr/>
        </p:nvSpPr>
        <p:spPr>
          <a:xfrm>
            <a:off x="2627783" y="1779662"/>
            <a:ext cx="289264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6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绝对位置编码</a:t>
            </a:r>
            <a:endParaRPr lang="en-US" altLang="zh-CN" sz="16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zh-CN" altLang="en-US" sz="16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（Absolute Positional Encoding）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BD805882-FD44-5A9B-97AD-AA8C7AF448F1}"/>
              </a:ext>
            </a:extLst>
          </p:cNvPr>
          <p:cNvSpPr txBox="1"/>
          <p:nvPr/>
        </p:nvSpPr>
        <p:spPr>
          <a:xfrm>
            <a:off x="2405662" y="4136208"/>
            <a:ext cx="645081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适合固定长度序列</a:t>
            </a:r>
            <a:r>
              <a:rPr lang="zh-CN" altLang="en-US" sz="1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： 当序列长度固定时，绝对位置编码能很好地表示位置信息</a:t>
            </a:r>
            <a:r>
              <a: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en-US" altLang="zh-C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sz="1400" b="1" dirty="0"/>
              <a:t>扩展性较差：</a:t>
            </a:r>
            <a:r>
              <a:rPr lang="zh-CN" altLang="en-US" sz="1400" dirty="0"/>
              <a:t> 如果测试序列长度超过训练序列长度，模型可能无法很好地泛化。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3D20818A-68FF-DB6D-3B3E-052C5C4CDF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2204" y="2721891"/>
            <a:ext cx="3305760" cy="302172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A971CECF-DC10-44E5-7F39-16585AD2D690}"/>
              </a:ext>
            </a:extLst>
          </p:cNvPr>
          <p:cNvSpPr txBox="1"/>
          <p:nvPr/>
        </p:nvSpPr>
        <p:spPr>
          <a:xfrm>
            <a:off x="5909032" y="2344727"/>
            <a:ext cx="253933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正弦和余弦位置编码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[-1, 1]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14473DD8-DF03-96EA-FC0D-8A3413B622E4}"/>
              </a:ext>
            </a:extLst>
          </p:cNvPr>
          <p:cNvSpPr txBox="1"/>
          <p:nvPr/>
        </p:nvSpPr>
        <p:spPr>
          <a:xfrm>
            <a:off x="2991252" y="2344727"/>
            <a:ext cx="198372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可学习的位置编码</a:t>
            </a:r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0C13E78B-37BC-165E-6A07-BF93DAC64C5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9298" y="2709390"/>
            <a:ext cx="2241801" cy="1379133"/>
          </a:xfrm>
          <a:prstGeom prst="rect">
            <a:avLst/>
          </a:prstGeom>
        </p:spPr>
      </p:pic>
      <p:sp>
        <p:nvSpPr>
          <p:cNvPr id="29" name="文本框 28">
            <a:extLst>
              <a:ext uri="{FF2B5EF4-FFF2-40B4-BE49-F238E27FC236}">
                <a16:creationId xmlns:a16="http://schemas.microsoft.com/office/drawing/2014/main" id="{4A59CF22-40AA-BDF3-E9D0-DDB242B68840}"/>
              </a:ext>
            </a:extLst>
          </p:cNvPr>
          <p:cNvSpPr txBox="1"/>
          <p:nvPr/>
        </p:nvSpPr>
        <p:spPr>
          <a:xfrm>
            <a:off x="5909032" y="1779662"/>
            <a:ext cx="298232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6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固定位置编码</a:t>
            </a:r>
            <a:endParaRPr lang="en-US" altLang="zh-CN" sz="16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zh-CN" altLang="en-US" sz="16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16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Fixed</a:t>
            </a:r>
            <a:r>
              <a:rPr lang="zh-CN" altLang="en-US" sz="16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Positional Encoding）</a:t>
            </a:r>
          </a:p>
        </p:txBody>
      </p:sp>
      <p:pic>
        <p:nvPicPr>
          <p:cNvPr id="31" name="图片 30">
            <a:extLst>
              <a:ext uri="{FF2B5EF4-FFF2-40B4-BE49-F238E27FC236}">
                <a16:creationId xmlns:a16="http://schemas.microsoft.com/office/drawing/2014/main" id="{0874BCB4-8CD5-6864-8E3E-767F5187B0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7497" y="3062673"/>
            <a:ext cx="2962226" cy="993321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BC88F3DF-17A7-CE68-D0A1-77EF166B96E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901" y="3223164"/>
            <a:ext cx="3602980" cy="452357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523AF6AE-B809-8027-008F-577C9B9F853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3216" y="3197262"/>
            <a:ext cx="3148710" cy="394454"/>
          </a:xfrm>
          <a:prstGeom prst="rect">
            <a:avLst/>
          </a:prstGeom>
        </p:spPr>
      </p:pic>
      <p:sp>
        <p:nvSpPr>
          <p:cNvPr id="36" name="文本框 35">
            <a:extLst>
              <a:ext uri="{FF2B5EF4-FFF2-40B4-BE49-F238E27FC236}">
                <a16:creationId xmlns:a16="http://schemas.microsoft.com/office/drawing/2014/main" id="{553C9D1D-0BCC-8053-7E22-925FA3D5CD69}"/>
              </a:ext>
            </a:extLst>
          </p:cNvPr>
          <p:cNvSpPr txBox="1"/>
          <p:nvPr/>
        </p:nvSpPr>
        <p:spPr>
          <a:xfrm>
            <a:off x="4167815" y="4666609"/>
            <a:ext cx="26468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6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此外还包括相对位置编码等</a:t>
            </a:r>
          </a:p>
        </p:txBody>
      </p:sp>
      <p:pic>
        <p:nvPicPr>
          <p:cNvPr id="38" name="图片 37">
            <a:extLst>
              <a:ext uri="{FF2B5EF4-FFF2-40B4-BE49-F238E27FC236}">
                <a16:creationId xmlns:a16="http://schemas.microsoft.com/office/drawing/2014/main" id="{965A21A8-BE64-AE2D-FD1D-17216E55BA8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2112" y="1472463"/>
            <a:ext cx="3276634" cy="339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044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  <p:bldP spid="21" grpId="0"/>
      <p:bldP spid="23" grpId="0"/>
      <p:bldP spid="29" grpId="0"/>
      <p:bldP spid="3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D2284F-6AE7-770B-1B3D-1237DF678F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F25BAFA6-757A-C449-907F-C7EDEB4DCB9D}"/>
              </a:ext>
            </a:extLst>
          </p:cNvPr>
          <p:cNvSpPr/>
          <p:nvPr/>
        </p:nvSpPr>
        <p:spPr>
          <a:xfrm>
            <a:off x="395536" y="194945"/>
            <a:ext cx="7200800" cy="576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dirty="0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Self-Attention</a:t>
            </a:r>
            <a:r>
              <a:rPr lang="zh-CN" altLang="en-US" sz="2400" b="1" dirty="0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en-US" altLang="zh-CN" sz="2400" b="1" dirty="0" err="1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PyTorch</a:t>
            </a:r>
            <a:r>
              <a:rPr lang="zh-CN" altLang="en-US" sz="2400" b="1" dirty="0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代码</a:t>
            </a:r>
            <a:endParaRPr lang="en" altLang="zh-CN" sz="2400" b="1" dirty="0">
              <a:solidFill>
                <a:srgbClr val="630D5F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2E6CEB0-A0C9-22B0-06F8-4616CEF494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833" y="900463"/>
            <a:ext cx="5292533" cy="386789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8EE3B8D-A134-EE1D-8101-6C62D019D0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048" y="1440702"/>
            <a:ext cx="3542512" cy="57624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E3AFCBD-488C-594A-F6B0-A4EBA646BA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4" y="2076996"/>
            <a:ext cx="3835585" cy="2530743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0025149F-C859-A16B-6411-4507330CB74E}"/>
              </a:ext>
            </a:extLst>
          </p:cNvPr>
          <p:cNvSpPr/>
          <p:nvPr/>
        </p:nvSpPr>
        <p:spPr>
          <a:xfrm>
            <a:off x="597440" y="1635645"/>
            <a:ext cx="2534400" cy="14401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D90E0E0-0C6F-41D1-2B5C-2AFC1CD386D6}"/>
              </a:ext>
            </a:extLst>
          </p:cNvPr>
          <p:cNvSpPr/>
          <p:nvPr/>
        </p:nvSpPr>
        <p:spPr>
          <a:xfrm>
            <a:off x="597440" y="1908932"/>
            <a:ext cx="3758536" cy="30277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D27DB7C-ADA6-0895-E116-0A407BBAB44B}"/>
              </a:ext>
            </a:extLst>
          </p:cNvPr>
          <p:cNvSpPr/>
          <p:nvPr/>
        </p:nvSpPr>
        <p:spPr>
          <a:xfrm>
            <a:off x="621229" y="3187255"/>
            <a:ext cx="2510611" cy="30277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703DDD7-8AA6-6B17-F142-647EDB2AFC35}"/>
              </a:ext>
            </a:extLst>
          </p:cNvPr>
          <p:cNvSpPr txBox="1"/>
          <p:nvPr/>
        </p:nvSpPr>
        <p:spPr>
          <a:xfrm>
            <a:off x="3203848" y="3126551"/>
            <a:ext cx="187220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100" dirty="0"/>
              <a:t>例如</a:t>
            </a:r>
            <a:r>
              <a:rPr lang="en" altLang="zh-CN" sz="11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Look-Ahead Mask </a:t>
            </a:r>
            <a:r>
              <a:rPr lang="zh-CN" altLang="en-US" sz="1100" dirty="0">
                <a:solidFill>
                  <a:srgbClr val="0012F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屏蔽掉所有未来的 </a:t>
            </a:r>
            <a:r>
              <a:rPr lang="en" altLang="zh-CN" sz="1100" dirty="0">
                <a:solidFill>
                  <a:srgbClr val="0012F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token</a:t>
            </a:r>
            <a:endParaRPr kumimoji="1" lang="zh-CN" altLang="en-US" sz="1100" dirty="0"/>
          </a:p>
        </p:txBody>
      </p:sp>
      <p:sp>
        <p:nvSpPr>
          <p:cNvPr id="10" name="线形标注 1 9">
            <a:extLst>
              <a:ext uri="{FF2B5EF4-FFF2-40B4-BE49-F238E27FC236}">
                <a16:creationId xmlns:a16="http://schemas.microsoft.com/office/drawing/2014/main" id="{56E3D343-A88E-56E1-E3E3-5C34CD5B4EF1}"/>
              </a:ext>
            </a:extLst>
          </p:cNvPr>
          <p:cNvSpPr/>
          <p:nvPr/>
        </p:nvSpPr>
        <p:spPr>
          <a:xfrm>
            <a:off x="7812360" y="1707654"/>
            <a:ext cx="504056" cy="309296"/>
          </a:xfrm>
          <a:prstGeom prst="borderCallout1">
            <a:avLst>
              <a:gd name="adj1" fmla="val 18750"/>
              <a:gd name="adj2" fmla="val -8333"/>
              <a:gd name="adj3" fmla="val 2245"/>
              <a:gd name="adj4" fmla="val -918433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5F25531-095B-E868-BC9A-6C3D24B5C9B6}"/>
              </a:ext>
            </a:extLst>
          </p:cNvPr>
          <p:cNvSpPr txBox="1"/>
          <p:nvPr/>
        </p:nvSpPr>
        <p:spPr>
          <a:xfrm>
            <a:off x="5908464" y="4667785"/>
            <a:ext cx="17320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dirty="0" err="1"/>
              <a:t>Layernorm</a:t>
            </a:r>
            <a:r>
              <a:rPr kumimoji="1" lang="zh-CN" altLang="en-US" sz="1600" dirty="0"/>
              <a:t>和</a:t>
            </a:r>
            <a:r>
              <a:rPr kumimoji="1" lang="en-US" altLang="zh-CN" sz="1600" dirty="0"/>
              <a:t>GELU</a:t>
            </a:r>
            <a:endParaRPr kumimoji="1"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4190727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0" grpId="0" animBg="1"/>
      <p:bldP spid="1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69CC62-EAE5-42A4-68B9-6924C8556F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6E388FFF-C70A-1C5F-F4CA-D860FA55EEC7}"/>
              </a:ext>
            </a:extLst>
          </p:cNvPr>
          <p:cNvSpPr/>
          <p:nvPr/>
        </p:nvSpPr>
        <p:spPr>
          <a:xfrm>
            <a:off x="395536" y="194945"/>
            <a:ext cx="7200800" cy="576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dirty="0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Cross-Attention</a:t>
            </a:r>
            <a:endParaRPr lang="en" altLang="zh-CN" sz="2400" b="1" dirty="0">
              <a:solidFill>
                <a:srgbClr val="630D5F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15A1563-7DF4-CAD2-9BEE-FB3479867D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628" y="1042122"/>
            <a:ext cx="6696744" cy="390643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93223C0-F68F-06FE-2269-93E34D9AF4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981" y="1059582"/>
            <a:ext cx="4737100" cy="8001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FBAE4E99-1898-B780-1ACE-ED2BA0B10B8B}"/>
              </a:ext>
            </a:extLst>
          </p:cNvPr>
          <p:cNvSpPr/>
          <p:nvPr/>
        </p:nvSpPr>
        <p:spPr>
          <a:xfrm>
            <a:off x="7843172" y="1060712"/>
            <a:ext cx="324036" cy="36004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2BBBDE53-7F7D-C4AA-29FB-3003E8F19DD4}"/>
              </a:ext>
            </a:extLst>
          </p:cNvPr>
          <p:cNvSpPr/>
          <p:nvPr/>
        </p:nvSpPr>
        <p:spPr>
          <a:xfrm>
            <a:off x="8388424" y="1275606"/>
            <a:ext cx="324036" cy="29754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ED6E0F3-73E0-4A80-2931-1F444E8759F5}"/>
              </a:ext>
            </a:extLst>
          </p:cNvPr>
          <p:cNvSpPr txBox="1"/>
          <p:nvPr/>
        </p:nvSpPr>
        <p:spPr>
          <a:xfrm>
            <a:off x="4499992" y="2056712"/>
            <a:ext cx="45720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i="1" dirty="0">
                <a:solidFill>
                  <a:srgbClr val="0012F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kumimoji="1" lang="zh-CN" altLang="en-US" sz="1400" dirty="0">
                <a:solidFill>
                  <a:srgbClr val="0012F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kumimoji="1" lang="en-US" altLang="zh-CN" sz="1400" i="1" dirty="0">
                <a:solidFill>
                  <a:srgbClr val="0012F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kumimoji="1" lang="zh-CN" altLang="en-US" sz="1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为</a:t>
            </a:r>
            <a:r>
              <a:rPr kumimoji="1" lang="zh-CN" altLang="en-US" sz="1400" dirty="0">
                <a:solidFill>
                  <a:srgbClr val="0012F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条件输入</a:t>
            </a:r>
            <a:r>
              <a:rPr kumimoji="1" lang="en-US" altLang="zh-CN" sz="1400" dirty="0">
                <a:solidFill>
                  <a:srgbClr val="0012F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context</a:t>
            </a:r>
          </a:p>
          <a:p>
            <a:r>
              <a:rPr kumimoji="1" lang="zh-CN" altLang="en-US" sz="1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经过</a:t>
            </a:r>
            <a:r>
              <a:rPr kumimoji="1" lang="en" altLang="zh-CN" sz="1400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self.to_k</a:t>
            </a:r>
            <a:r>
              <a:rPr kumimoji="1" lang="en" altLang="zh-CN" sz="1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kumimoji="1" lang="en" altLang="zh-CN" sz="1400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nn.Linear</a:t>
            </a:r>
            <a:r>
              <a:rPr kumimoji="1" lang="en" altLang="zh-CN" sz="1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(dim, </a:t>
            </a:r>
            <a:r>
              <a:rPr kumimoji="1" lang="en" altLang="zh-CN" sz="1400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inner_dim</a:t>
            </a:r>
            <a:r>
              <a:rPr kumimoji="1" lang="en" altLang="zh-CN" sz="1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bias=False)</a:t>
            </a:r>
            <a:r>
              <a:rPr kumimoji="1" lang="zh-CN" altLang="en" sz="1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和</a:t>
            </a:r>
            <a:r>
              <a:rPr kumimoji="1" lang="en-US" altLang="zh-CN" sz="1400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self.to_v</a:t>
            </a:r>
            <a:r>
              <a:rPr kumimoji="1" lang="zh-CN" altLang="en-US" sz="1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之后的结果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A5929D4D-9A98-6C9B-D668-CEE51FA69286}"/>
              </a:ext>
            </a:extLst>
          </p:cNvPr>
          <p:cNvSpPr/>
          <p:nvPr/>
        </p:nvSpPr>
        <p:spPr>
          <a:xfrm>
            <a:off x="1223628" y="1039359"/>
            <a:ext cx="2124236" cy="23624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10466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7F8EE5-7E33-088C-5B89-1719970664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F0A77DC7-327F-1C47-B1B6-58846F441F3D}"/>
              </a:ext>
            </a:extLst>
          </p:cNvPr>
          <p:cNvSpPr/>
          <p:nvPr/>
        </p:nvSpPr>
        <p:spPr>
          <a:xfrm>
            <a:off x="395536" y="194945"/>
            <a:ext cx="7200800" cy="576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dirty="0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VQVAE</a:t>
            </a:r>
            <a:r>
              <a:rPr lang="zh-CN" altLang="en-US" sz="2400" b="1" dirty="0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与</a:t>
            </a:r>
            <a:r>
              <a:rPr lang="en-US" altLang="zh-CN" sz="2400" b="1" dirty="0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LLM</a:t>
            </a:r>
            <a:r>
              <a:rPr lang="zh-CN" altLang="en-US" sz="2400" b="1" dirty="0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的关系</a:t>
            </a:r>
            <a:endParaRPr lang="en" altLang="zh-CN" sz="2400" b="1" dirty="0">
              <a:solidFill>
                <a:srgbClr val="630D5F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8D41FC8-1FA8-2CE3-6697-527B0C96C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CBBE2-63E4-4E90-8897-D61F1A357E4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9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49E6E61-F2EE-B710-6C37-82A4FC340501}"/>
              </a:ext>
            </a:extLst>
          </p:cNvPr>
          <p:cNvSpPr txBox="1"/>
          <p:nvPr/>
        </p:nvSpPr>
        <p:spPr>
          <a:xfrm>
            <a:off x="393903" y="1068365"/>
            <a:ext cx="8280920" cy="120032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VQVAE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将非语言模态（如图像）转化为 </a:t>
            </a: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LLM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可处理的离散 </a:t>
            </a: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tokens</a:t>
            </a:r>
            <a:r>
              <a:rPr lang="zh-CN" altLang="en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而 </a:t>
            </a: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LLM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则通过其强大的</a:t>
            </a:r>
            <a:r>
              <a:rPr lang="zh-CN" altLang="en-US" dirty="0">
                <a:solidFill>
                  <a:srgbClr val="0012F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序列建模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能力，处理这些</a:t>
            </a:r>
            <a:r>
              <a:rPr lang="zh-CN" altLang="en-US" dirty="0">
                <a:solidFill>
                  <a:srgbClr val="0012F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跨模态数据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，实现</a:t>
            </a:r>
            <a:r>
              <a:rPr lang="zh-CN" alt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多模态理解和生成任务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两者的结合推动了多模态 </a:t>
            </a:r>
            <a:r>
              <a:rPr lang="en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 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系统的发展，为统一多种模态的处理方式奠定了基础。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8333530-FE11-E0AD-E913-5F995402658B}"/>
              </a:ext>
            </a:extLst>
          </p:cNvPr>
          <p:cNvSpPr txBox="1"/>
          <p:nvPr/>
        </p:nvSpPr>
        <p:spPr>
          <a:xfrm>
            <a:off x="393903" y="2608770"/>
            <a:ext cx="82809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什么是</a:t>
            </a:r>
            <a:r>
              <a:rPr kumimoji="1" lang="en-US" altLang="zh-CN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Token</a:t>
            </a:r>
            <a:r>
              <a:rPr kumimoji="1" lang="zh-CN" altLang="en-US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？</a:t>
            </a:r>
            <a:endParaRPr kumimoji="1" lang="en-US" altLang="zh-CN" dirty="0"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endParaRPr kumimoji="1" lang="en-US" altLang="zh-CN" dirty="0"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" altLang="zh-CN" b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Token</a:t>
            </a:r>
            <a:r>
              <a:rPr lang="en" altLang="zh-CN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en-US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是模型理解和处理数据的基本单元，无论是文本、图像还是音频。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在</a:t>
            </a:r>
            <a:r>
              <a:rPr lang="en-US" altLang="zh-CN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NLP</a:t>
            </a:r>
            <a:r>
              <a:rPr lang="zh-CN" altLang="en-US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领域，表示文本中的单词或子词（文本</a:t>
            </a:r>
            <a:r>
              <a:rPr lang="en-US" altLang="zh-CN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Token</a:t>
            </a:r>
            <a:r>
              <a:rPr lang="zh-CN" altLang="en-US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）。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在图像处理领域，表示图像的离散化表示（视觉</a:t>
            </a:r>
            <a:r>
              <a:rPr lang="en-US" altLang="zh-CN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Token</a:t>
            </a:r>
            <a:r>
              <a:rPr lang="zh-CN" altLang="en-US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）。</a:t>
            </a:r>
            <a:endParaRPr lang="en-US" altLang="zh-CN" dirty="0"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在音频处理领域，表示音频的离散化表示（音频</a:t>
            </a:r>
            <a:r>
              <a:rPr lang="en-US" altLang="zh-CN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Token</a:t>
            </a:r>
            <a:r>
              <a:rPr lang="zh-CN" altLang="en-US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）。</a:t>
            </a:r>
          </a:p>
        </p:txBody>
      </p:sp>
    </p:spTree>
    <p:extLst>
      <p:ext uri="{BB962C8B-B14F-4D97-AF65-F5344CB8AC3E}">
        <p14:creationId xmlns:p14="http://schemas.microsoft.com/office/powerpoint/2010/main" val="3256824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YzJjOTFmM2U0OTNlMDBmNWY1YTQyNjhhM2Y4ZGQwMWEifQ==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3_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69692</TotalTime>
  <Words>1786</Words>
  <Application>Microsoft Macintosh PowerPoint</Application>
  <PresentationFormat>全屏显示(16:9)</PresentationFormat>
  <Paragraphs>195</Paragraphs>
  <Slides>25</Slides>
  <Notes>24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25</vt:i4>
      </vt:variant>
    </vt:vector>
  </HeadingPairs>
  <TitlesOfParts>
    <vt:vector size="41" baseType="lpstr">
      <vt:lpstr>等线</vt:lpstr>
      <vt:lpstr>方正小标宋简体</vt:lpstr>
      <vt:lpstr>华文新魏</vt:lpstr>
      <vt:lpstr>隶书</vt:lpstr>
      <vt:lpstr>宋体</vt:lpstr>
      <vt:lpstr>宋体</vt:lpstr>
      <vt:lpstr>微软雅黑</vt:lpstr>
      <vt:lpstr>Heiti SC Medium</vt:lpstr>
      <vt:lpstr>Heiti SC Medium</vt:lpstr>
      <vt:lpstr>Arial</vt:lpstr>
      <vt:lpstr>Calibri</vt:lpstr>
      <vt:lpstr>Times New Roman</vt:lpstr>
      <vt:lpstr>Wingdings</vt:lpstr>
      <vt:lpstr>Office 主题​​</vt:lpstr>
      <vt:lpstr>1_Office 主题​​</vt:lpstr>
      <vt:lpstr>3_Office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Lenovo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范利群</dc:creator>
  <cp:lastModifiedBy>K Z</cp:lastModifiedBy>
  <cp:revision>1811</cp:revision>
  <dcterms:created xsi:type="dcterms:W3CDTF">2019-07-09T19:19:00Z</dcterms:created>
  <dcterms:modified xsi:type="dcterms:W3CDTF">2024-12-28T06:42:42Z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SaveFontToCloudKey">
    <vt:lpwstr>394297376_btnclosed</vt:lpwstr>
  </property>
  <property fmtid="{D5CDD505-2E9C-101B-9397-08002B2CF9AE}" pid="3" name="KSOProductBuildVer">
    <vt:lpwstr>2052-12.1.0.16388</vt:lpwstr>
  </property>
  <property fmtid="{D5CDD505-2E9C-101B-9397-08002B2CF9AE}" pid="4" name="ICV">
    <vt:lpwstr>C0DBDE7E3A2D4F4C84FC7BA13130DBAF_13</vt:lpwstr>
  </property>
</Properties>
</file>